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8" r:id="rId58"/>
    <p:sldId id="299" r:id="rId59"/>
    <p:sldId id="297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2" r:id="rId72"/>
    <p:sldId id="325" r:id="rId73"/>
    <p:sldId id="313" r:id="rId74"/>
    <p:sldId id="314" r:id="rId75"/>
    <p:sldId id="321" r:id="rId76"/>
    <p:sldId id="323" r:id="rId77"/>
    <p:sldId id="324" r:id="rId78"/>
    <p:sldId id="322" r:id="rId79"/>
    <p:sldId id="315" r:id="rId80"/>
    <p:sldId id="316" r:id="rId81"/>
    <p:sldId id="317" r:id="rId82"/>
    <p:sldId id="318" r:id="rId83"/>
    <p:sldId id="319" r:id="rId84"/>
    <p:sldId id="320" r:id="rId85"/>
    <p:sldId id="342" r:id="rId86"/>
    <p:sldId id="343" r:id="rId87"/>
    <p:sldId id="344" r:id="rId88"/>
    <p:sldId id="345" r:id="rId89"/>
    <p:sldId id="346" r:id="rId90"/>
    <p:sldId id="347" r:id="rId91"/>
    <p:sldId id="311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C6C9A6-34DB-4971-88AD-001042629D4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2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9"/>
            <p14:sldId id="297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25"/>
            <p14:sldId id="313"/>
            <p14:sldId id="314"/>
            <p14:sldId id="321"/>
            <p14:sldId id="323"/>
            <p14:sldId id="324"/>
            <p14:sldId id="322"/>
            <p14:sldId id="315"/>
            <p14:sldId id="316"/>
            <p14:sldId id="317"/>
            <p14:sldId id="318"/>
            <p14:sldId id="319"/>
            <p14:sldId id="320"/>
            <p14:sldId id="342"/>
            <p14:sldId id="343"/>
            <p14:sldId id="344"/>
            <p14:sldId id="345"/>
            <p14:sldId id="346"/>
            <p14:sldId id="347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Отравления у детей на этапе </a:t>
            </a:r>
            <a:r>
              <a:rPr lang="ru-RU" b="1" dirty="0" err="1" smtClean="0">
                <a:solidFill>
                  <a:srgbClr val="C00000"/>
                </a:solidFill>
              </a:rPr>
              <a:t>догоспитальной</a:t>
            </a:r>
            <a:r>
              <a:rPr lang="ru-RU" b="1" dirty="0" smtClean="0">
                <a:solidFill>
                  <a:srgbClr val="C00000"/>
                </a:solidFill>
              </a:rPr>
              <a:t> помощи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ФГБОУ ВО </a:t>
            </a:r>
            <a:r>
              <a:rPr lang="ru-RU" dirty="0" err="1">
                <a:solidFill>
                  <a:schemeClr val="tx1"/>
                </a:solidFill>
              </a:rPr>
              <a:t>ОрГМУ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Кафедра госпитальной педиатрии Доцент, к.м.н.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Е.Г.Карпова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Диагностика = 5 комплексов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ru-RU" dirty="0" smtClean="0"/>
              <a:t> .Оценка токсикологической ситуации </a:t>
            </a:r>
          </a:p>
          <a:p>
            <a:r>
              <a:rPr lang="ru-RU" dirty="0" smtClean="0"/>
              <a:t>осмотр места происшествия</a:t>
            </a:r>
          </a:p>
          <a:p>
            <a:r>
              <a:rPr lang="ru-RU" dirty="0" smtClean="0"/>
              <a:t>Сбор токсикологического анамнеза</a:t>
            </a:r>
          </a:p>
          <a:p>
            <a:r>
              <a:rPr lang="ru-RU" dirty="0" smtClean="0"/>
              <a:t>Оценка клинической картины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. Лабораторные и инструментальные методы исследования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3</a:t>
            </a:r>
            <a:r>
              <a:rPr lang="ru-RU" dirty="0" smtClean="0"/>
              <a:t>. Химический анализ (идентификация, качественный и количественный анализ токсического вещества)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Диагностика=5 комплексов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4</a:t>
            </a:r>
            <a:r>
              <a:rPr lang="ru-RU" dirty="0" smtClean="0"/>
              <a:t>. Определение токсичности яда на лабораторном животном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5</a:t>
            </a:r>
            <a:r>
              <a:rPr lang="ru-RU" dirty="0" smtClean="0"/>
              <a:t>. судебно-медицинская и судебно-химическая экспертиза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1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Диагностика острых отравлений у детей на </a:t>
            </a:r>
            <a:r>
              <a:rPr lang="ru-RU" sz="3200" dirty="0" err="1">
                <a:solidFill>
                  <a:srgbClr val="C00000"/>
                </a:solidFill>
              </a:rPr>
              <a:t>догоспитальном</a:t>
            </a:r>
            <a:r>
              <a:rPr lang="ru-RU" sz="3200" dirty="0">
                <a:solidFill>
                  <a:srgbClr val="C00000"/>
                </a:solidFill>
              </a:rPr>
              <a:t> этапе основывается на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четырех ключевых моментах.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Анамнезе (достоверно установленный факт приема </a:t>
            </a:r>
            <a:r>
              <a:rPr lang="ru-RU" dirty="0" err="1"/>
              <a:t>токсикантов</a:t>
            </a:r>
            <a:r>
              <a:rPr lang="ru-RU" dirty="0"/>
              <a:t> </a:t>
            </a:r>
            <a:r>
              <a:rPr lang="ru-RU" dirty="0" smtClean="0"/>
              <a:t>или отсутствие родителей </a:t>
            </a:r>
            <a:r>
              <a:rPr lang="ru-RU" dirty="0"/>
              <a:t>с ребенком на момент ухудшения его состояния).</a:t>
            </a:r>
          </a:p>
          <a:p>
            <a:pPr marL="0" indent="0">
              <a:buNone/>
            </a:pPr>
            <a:r>
              <a:rPr lang="ru-RU" dirty="0"/>
              <a:t>2. Осмотре места происшествия.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Физикальном</a:t>
            </a:r>
            <a:r>
              <a:rPr lang="ru-RU" dirty="0"/>
              <a:t> обследовании ребенка.</a:t>
            </a:r>
          </a:p>
          <a:p>
            <a:pPr marL="0" indent="0">
              <a:buNone/>
            </a:pPr>
            <a:r>
              <a:rPr lang="ru-RU" dirty="0"/>
              <a:t>4. Выявлении специфических симптомов и синдромов</a:t>
            </a:r>
          </a:p>
        </p:txBody>
      </p:sp>
    </p:spTree>
    <p:extLst>
      <p:ext uri="{BB962C8B-B14F-4D97-AF65-F5344CB8AC3E}">
        <p14:creationId xmlns:p14="http://schemas.microsoft.com/office/powerpoint/2010/main" val="13810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Общие подходы неотложной помощи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 . Средства индивидуальной защиты оказывающих медицинскую помощь</a:t>
            </a:r>
          </a:p>
          <a:p>
            <a:pPr marL="0" indent="0">
              <a:buNone/>
            </a:pPr>
            <a:r>
              <a:rPr lang="ru-RU" dirty="0" smtClean="0"/>
              <a:t>2. В зависимости от способа отравления: </a:t>
            </a:r>
          </a:p>
          <a:p>
            <a:pPr marL="0" indent="0">
              <a:buNone/>
            </a:pPr>
            <a:r>
              <a:rPr lang="ru-RU" dirty="0" smtClean="0"/>
              <a:t>           Ингаляционное </a:t>
            </a:r>
          </a:p>
          <a:p>
            <a:pPr>
              <a:buFontTx/>
              <a:buChar char="-"/>
            </a:pPr>
            <a:r>
              <a:rPr lang="ru-RU" dirty="0" smtClean="0"/>
              <a:t>вынести пострадавшего из зоны отравления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свободить от стесняющей одежды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беспечить проходимость дыхательных путей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Ингаляционное отравление</a:t>
            </a:r>
          </a:p>
          <a:p>
            <a:r>
              <a:rPr lang="ru-RU" dirty="0" smtClean="0"/>
              <a:t>- при наличии самостоятельного адекватного дыхания или проведения ИВЛ аппаратным методом – </a:t>
            </a:r>
            <a:r>
              <a:rPr lang="ru-RU" dirty="0" err="1" smtClean="0"/>
              <a:t>оксигенация</a:t>
            </a:r>
            <a:r>
              <a:rPr lang="ru-RU" dirty="0" smtClean="0"/>
              <a:t> увлажненным кислородом (30-60% смесь, при развитии признаков сердечно-сосудистой и дыхательной недостаточности – 100% кислород).</a:t>
            </a:r>
          </a:p>
          <a:p>
            <a:r>
              <a:rPr lang="ru-RU" dirty="0" smtClean="0"/>
              <a:t>- при ИВЛ «рот в рот» или «рот в нос» – дыхание через увлажненную водой марлевую салфетку</a:t>
            </a:r>
          </a:p>
          <a:p>
            <a:r>
              <a:rPr lang="ru-RU" dirty="0" smtClean="0"/>
              <a:t>- нельзя пользоваться телефоном, электрическим звонком, освещением и зажигать спички – опасность взрыва и пожара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Антидоты при ингаляционном отравлении летучими веществами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Фосфорорганические соединения – 0,1% раствор атропина в/в или в/м – до расширения зрачков</a:t>
            </a:r>
          </a:p>
          <a:p>
            <a:pPr marL="0" indent="0">
              <a:buNone/>
            </a:pPr>
            <a:r>
              <a:rPr lang="ru-RU" dirty="0" smtClean="0"/>
              <a:t>- Железосодержащие препараты – </a:t>
            </a:r>
            <a:r>
              <a:rPr lang="ru-RU" dirty="0" err="1" smtClean="0"/>
              <a:t>дефероксамин</a:t>
            </a:r>
            <a:r>
              <a:rPr lang="ru-RU" dirty="0" smtClean="0"/>
              <a:t> 15мг/кг  в/в или в/м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клонидин</a:t>
            </a:r>
            <a:r>
              <a:rPr lang="ru-RU" dirty="0" smtClean="0"/>
              <a:t> – метоклопрамид 0,05мл/кг в/в или в/м (но не более 2мл)</a:t>
            </a:r>
          </a:p>
          <a:p>
            <a:pPr>
              <a:buFontTx/>
              <a:buChar char="-"/>
            </a:pPr>
            <a:r>
              <a:rPr lang="ru-RU" dirty="0" smtClean="0"/>
              <a:t>при отравлении </a:t>
            </a:r>
            <a:r>
              <a:rPr lang="ru-RU" dirty="0" err="1" smtClean="0"/>
              <a:t>галоперидола</a:t>
            </a:r>
            <a:r>
              <a:rPr lang="ru-RU" dirty="0" smtClean="0"/>
              <a:t> –</a:t>
            </a:r>
            <a:r>
              <a:rPr lang="ru-RU" dirty="0" err="1" smtClean="0"/>
              <a:t>тригексифенидил</a:t>
            </a:r>
            <a:r>
              <a:rPr lang="ru-RU" dirty="0" smtClean="0"/>
              <a:t> 0,1мг/год внутрь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84976" cy="66967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 err="1" smtClean="0">
                <a:solidFill>
                  <a:srgbClr val="C00000"/>
                </a:solidFill>
              </a:rPr>
              <a:t>энтеральном</a:t>
            </a:r>
            <a:r>
              <a:rPr lang="ru-RU" dirty="0" smtClean="0">
                <a:solidFill>
                  <a:srgbClr val="C00000"/>
                </a:solidFill>
              </a:rPr>
              <a:t> отравлении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вызвать рвоту до приезда </a:t>
            </a:r>
            <a:r>
              <a:rPr lang="ru-RU" dirty="0" err="1" smtClean="0"/>
              <a:t>смп</a:t>
            </a:r>
            <a:r>
              <a:rPr lang="ru-RU" dirty="0" smtClean="0"/>
              <a:t> (кроме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1. отравления раздражающими жидкостями и продуктами нефти,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2. сопор или кома</a:t>
            </a:r>
          </a:p>
          <a:p>
            <a:pPr>
              <a:buFontTx/>
              <a:buChar char="-"/>
            </a:pPr>
            <a:r>
              <a:rPr lang="ru-RU" dirty="0" smtClean="0"/>
              <a:t>Зондовое промывание желудка в течение 24 часов с момента отравления</a:t>
            </a:r>
          </a:p>
          <a:p>
            <a:pPr>
              <a:buFontTx/>
              <a:buChar char="-"/>
            </a:pPr>
            <a:r>
              <a:rPr lang="ru-RU" dirty="0" smtClean="0"/>
              <a:t>А. сидя/лежа с головой, повернутой набок</a:t>
            </a:r>
          </a:p>
          <a:p>
            <a:pPr>
              <a:buFontTx/>
              <a:buChar char="-"/>
            </a:pPr>
            <a:r>
              <a:rPr lang="ru-RU" dirty="0" smtClean="0"/>
              <a:t>Б. дети до 1 года – изотонический раствор натрия хлорида, старше года – вода комнатной температуры</a:t>
            </a:r>
          </a:p>
          <a:p>
            <a:pPr>
              <a:buFontTx/>
              <a:buChar char="-"/>
            </a:pPr>
            <a:r>
              <a:rPr lang="ru-RU" dirty="0" smtClean="0"/>
              <a:t>В. расчет жидкости – 1л/год до чистых промывных вод, но не более 10л, детям до 1 года – 100мл/кг (но не более литра)</a:t>
            </a:r>
          </a:p>
          <a:p>
            <a:pPr>
              <a:buFontTx/>
              <a:buChar char="-"/>
            </a:pPr>
            <a:r>
              <a:rPr lang="ru-RU" dirty="0" smtClean="0"/>
              <a:t>Г. после промывания по зонду – </a:t>
            </a:r>
            <a:r>
              <a:rPr lang="ru-RU" dirty="0" err="1" smtClean="0"/>
              <a:t>энтеросорбент</a:t>
            </a:r>
            <a:r>
              <a:rPr lang="ru-RU" dirty="0" smtClean="0"/>
              <a:t>  - гидролизованный лигнин 1ч.л./год</a:t>
            </a:r>
          </a:p>
          <a:p>
            <a:pPr>
              <a:buFontTx/>
              <a:buChar char="-"/>
            </a:pPr>
            <a:r>
              <a:rPr lang="ru-RU" dirty="0" smtClean="0"/>
              <a:t>Д. контроль объема промывных вод.</a:t>
            </a:r>
          </a:p>
          <a:p>
            <a:pPr>
              <a:buFontTx/>
              <a:buChar char="-"/>
            </a:pPr>
            <a:r>
              <a:rPr lang="ru-RU" dirty="0" smtClean="0"/>
              <a:t>Е. при брадикардии и подозрении на отравление </a:t>
            </a:r>
            <a:r>
              <a:rPr lang="ru-RU" dirty="0" err="1" smtClean="0"/>
              <a:t>холиномиметиками</a:t>
            </a:r>
            <a:r>
              <a:rPr lang="ru-RU" dirty="0" smtClean="0"/>
              <a:t> – 0,1% атропин 0,1мл/год, дети до 1 года – 0,1мл.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Наиболее часто лекарственные отравления у детей </a:t>
            </a:r>
            <a:r>
              <a:rPr lang="ru-RU" sz="3200" dirty="0" smtClean="0">
                <a:solidFill>
                  <a:srgbClr val="C00000"/>
                </a:solidFill>
              </a:rPr>
              <a:t>(возраст 1-6 лет и подростки)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вызывают препараты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наркотические анальгетики;</a:t>
            </a:r>
          </a:p>
          <a:p>
            <a:pPr marL="0" indent="0">
              <a:buNone/>
            </a:pPr>
            <a:r>
              <a:rPr lang="ru-RU" dirty="0"/>
              <a:t>■ трициклические антидепрессанты;</a:t>
            </a:r>
          </a:p>
          <a:p>
            <a:pPr marL="0" indent="0">
              <a:buNone/>
            </a:pPr>
            <a:r>
              <a:rPr lang="ru-RU" dirty="0"/>
              <a:t>■ </a:t>
            </a:r>
            <a:r>
              <a:rPr lang="ru-RU" dirty="0" err="1"/>
              <a:t>антигипертензивные</a:t>
            </a:r>
            <a:r>
              <a:rPr lang="ru-RU" dirty="0"/>
              <a:t> средства;</a:t>
            </a:r>
          </a:p>
          <a:p>
            <a:pPr marL="0" indent="0">
              <a:buNone/>
            </a:pPr>
            <a:r>
              <a:rPr lang="ru-RU" dirty="0"/>
              <a:t>■ психотропные препараты (</a:t>
            </a:r>
            <a:r>
              <a:rPr lang="ru-RU" dirty="0" err="1"/>
              <a:t>бензодиазепины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■ </a:t>
            </a:r>
            <a:r>
              <a:rPr lang="ru-RU" dirty="0" err="1"/>
              <a:t>дигоксин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■ препараты железа;</a:t>
            </a:r>
          </a:p>
          <a:p>
            <a:pPr marL="0" indent="0">
              <a:buNone/>
            </a:pPr>
            <a:r>
              <a:rPr lang="ru-RU" dirty="0"/>
              <a:t>■ парацетамол;</a:t>
            </a:r>
          </a:p>
          <a:p>
            <a:pPr marL="0" indent="0">
              <a:buNone/>
            </a:pPr>
            <a:r>
              <a:rPr lang="ru-RU" dirty="0"/>
              <a:t>■ препараты калия;</a:t>
            </a:r>
          </a:p>
          <a:p>
            <a:pPr marL="0" indent="0">
              <a:buNone/>
            </a:pPr>
            <a:r>
              <a:rPr lang="ru-RU" dirty="0"/>
              <a:t>■ противоаритмические препараты (хинин, </a:t>
            </a:r>
            <a:r>
              <a:rPr lang="ru-RU" dirty="0" err="1"/>
              <a:t>хинидин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06716"/>
              </p:ext>
            </p:extLst>
          </p:nvPr>
        </p:nvGraphicFramePr>
        <p:xfrm>
          <a:off x="251520" y="332656"/>
          <a:ext cx="8640960" cy="590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726"/>
                <a:gridCol w="5908234"/>
              </a:tblGrid>
              <a:tr h="507537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Патогномоничные симптомы и особенности отравлений</a:t>
                      </a:r>
                      <a:endParaRPr lang="ru-RU" dirty="0"/>
                    </a:p>
                  </a:txBody>
                  <a:tcPr/>
                </a:tc>
              </a:tr>
              <a:tr h="1160120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Антикоагулянты</a:t>
                      </a:r>
                    </a:p>
                    <a:p>
                      <a:r>
                        <a:rPr lang="ru-RU" dirty="0" smtClean="0"/>
                        <a:t>непрямого действия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варфарин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дикумарол</a:t>
                      </a:r>
                      <a:r>
                        <a:rPr lang="ru-RU" dirty="0" smtClean="0"/>
                        <a:t>, крысиный яд)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Максимальное действие отмечается через 12-72 ч.</a:t>
                      </a:r>
                    </a:p>
                    <a:p>
                      <a:r>
                        <a:rPr lang="ru-RU" dirty="0" smtClean="0"/>
                        <a:t>2. Геморрагические диатезы.</a:t>
                      </a:r>
                    </a:p>
                    <a:p>
                      <a:r>
                        <a:rPr lang="ru-RU" dirty="0" smtClean="0"/>
                        <a:t>3. Кровотечения различной локализации</a:t>
                      </a:r>
                      <a:endParaRPr lang="ru-RU" dirty="0"/>
                    </a:p>
                  </a:txBody>
                  <a:tcPr/>
                </a:tc>
              </a:tr>
              <a:tr h="1652703">
                <a:tc>
                  <a:txBody>
                    <a:bodyPr/>
                    <a:lstStyle/>
                    <a:p>
                      <a:r>
                        <a:rPr lang="el-GR" dirty="0" smtClean="0"/>
                        <a:t>β-</a:t>
                      </a:r>
                      <a:r>
                        <a:rPr lang="ru-RU" dirty="0" err="1" smtClean="0"/>
                        <a:t>Адреноблокаторы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атенолол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бисапролол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небилет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эгилок</a:t>
                      </a:r>
                      <a:r>
                        <a:rPr lang="ru-RU" baseline="0" dirty="0" smtClean="0"/>
                        <a:t> и т.д.)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Выраженная артериальная гипотензия, брадикардия, асистолия.</a:t>
                      </a:r>
                    </a:p>
                    <a:p>
                      <a:r>
                        <a:rPr lang="ru-RU" dirty="0" smtClean="0"/>
                        <a:t>2. У пациентов, страдающих бронхиальной астмой (БА), β-</a:t>
                      </a:r>
                      <a:r>
                        <a:rPr lang="ru-RU" dirty="0" err="1" smtClean="0"/>
                        <a:t>адреноблокаторы</a:t>
                      </a:r>
                      <a:r>
                        <a:rPr lang="ru-RU" dirty="0" smtClean="0"/>
                        <a:t> могут провоцировать приступы БА.</a:t>
                      </a:r>
                    </a:p>
                    <a:p>
                      <a:r>
                        <a:rPr lang="ru-RU" dirty="0" smtClean="0"/>
                        <a:t>3. Синдром угнетения ЦНС, судороги, галлюцинации.</a:t>
                      </a:r>
                      <a:endParaRPr lang="ru-RU" dirty="0"/>
                    </a:p>
                  </a:txBody>
                  <a:tcPr/>
                </a:tc>
              </a:tr>
              <a:tr h="1652703">
                <a:tc>
                  <a:txBody>
                    <a:bodyPr/>
                    <a:lstStyle/>
                    <a:p>
                      <a:r>
                        <a:rPr lang="ru-RU" dirty="0" smtClean="0"/>
                        <a:t>Барбитураты (антиконвульсанты – </a:t>
                      </a:r>
                      <a:r>
                        <a:rPr lang="ru-RU" dirty="0" err="1" smtClean="0"/>
                        <a:t>фенобарбитал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корвалол</a:t>
                      </a:r>
                      <a:r>
                        <a:rPr lang="ru-RU" dirty="0" smtClean="0"/>
                        <a:t>, валокордин)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Угнетение сознания (степень угнетения сознания зависит от принятой дозы препарата, вплоть до глубокой комы с нарушением жизненно важных функций организма).</a:t>
                      </a:r>
                    </a:p>
                    <a:p>
                      <a:r>
                        <a:rPr lang="ru-RU" dirty="0" smtClean="0"/>
                        <a:t>2. Брадикардия.</a:t>
                      </a:r>
                    </a:p>
                    <a:p>
                      <a:r>
                        <a:rPr lang="ru-RU" dirty="0" smtClean="0"/>
                        <a:t>3. Артериальная гипотензия.</a:t>
                      </a:r>
                    </a:p>
                    <a:p>
                      <a:r>
                        <a:rPr lang="ru-RU" dirty="0" smtClean="0"/>
                        <a:t>4. </a:t>
                      </a:r>
                      <a:r>
                        <a:rPr lang="ru-RU" dirty="0" err="1" smtClean="0"/>
                        <a:t>Гиперсаливация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бронхорея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Миоз</a:t>
                      </a:r>
                      <a:r>
                        <a:rPr lang="ru-RU" dirty="0" smtClean="0"/>
                        <a:t> (наличие фотореакции зависит от глубины комы).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66519"/>
              </p:ext>
            </p:extLst>
          </p:nvPr>
        </p:nvGraphicFramePr>
        <p:xfrm>
          <a:off x="251520" y="332656"/>
          <a:ext cx="8640960" cy="590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120680"/>
              </a:tblGrid>
              <a:tr h="507537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2часть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Патогномоничные симптомы и особенности отравлений</a:t>
                      </a:r>
                      <a:endParaRPr lang="ru-RU" dirty="0"/>
                    </a:p>
                  </a:txBody>
                  <a:tcPr/>
                </a:tc>
              </a:tr>
              <a:tr h="11601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Бензодиазепины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Максимальное действие отмечается через 2-4 ч. после приема препарата.</a:t>
                      </a:r>
                    </a:p>
                    <a:p>
                      <a:r>
                        <a:rPr lang="ru-RU" dirty="0" smtClean="0"/>
                        <a:t>2. Атаксия, дизартрия, мышечная гипотония.</a:t>
                      </a:r>
                    </a:p>
                    <a:p>
                      <a:r>
                        <a:rPr lang="ru-RU" dirty="0" smtClean="0"/>
                        <a:t>3. Угнетение сознания (оглушение, сопор).</a:t>
                      </a:r>
                    </a:p>
                    <a:p>
                      <a:r>
                        <a:rPr lang="ru-RU" dirty="0" smtClean="0"/>
                        <a:t>4. Изменения диаметра зрачка и нарушения функций дыхательной </a:t>
                      </a:r>
                      <a:r>
                        <a:rPr lang="ru-RU" dirty="0" smtClean="0"/>
                        <a:t>и сердечно-сосудистой </a:t>
                      </a:r>
                      <a:r>
                        <a:rPr lang="ru-RU" dirty="0" smtClean="0"/>
                        <a:t>систем не характерны.</a:t>
                      </a:r>
                      <a:endParaRPr lang="ru-RU" dirty="0"/>
                    </a:p>
                  </a:txBody>
                  <a:tcPr/>
                </a:tc>
              </a:tr>
              <a:tr h="1652703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Сердечные гликозиды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dirty="0" err="1" smtClean="0"/>
                        <a:t>Аритмогенный</a:t>
                      </a:r>
                      <a:r>
                        <a:rPr lang="ru-RU" dirty="0" smtClean="0"/>
                        <a:t> синдром: </a:t>
                      </a:r>
                      <a:r>
                        <a:rPr lang="ru-RU" dirty="0" err="1" smtClean="0"/>
                        <a:t>жизнеугрожающие</a:t>
                      </a:r>
                      <a:r>
                        <a:rPr lang="ru-RU" dirty="0" smtClean="0"/>
                        <a:t> ритмы сердца, </a:t>
                      </a:r>
                      <a:r>
                        <a:rPr lang="ru-RU" dirty="0" smtClean="0"/>
                        <a:t>наиболее часто </a:t>
                      </a:r>
                      <a:r>
                        <a:rPr lang="ru-RU" dirty="0" smtClean="0"/>
                        <a:t>отмечается желудочковая аритмия.</a:t>
                      </a:r>
                    </a:p>
                    <a:p>
                      <a:r>
                        <a:rPr lang="ru-RU" dirty="0" smtClean="0"/>
                        <a:t>2. </a:t>
                      </a:r>
                      <a:r>
                        <a:rPr lang="ru-RU" dirty="0" err="1" smtClean="0"/>
                        <a:t>Диспептический</a:t>
                      </a:r>
                      <a:r>
                        <a:rPr lang="ru-RU" dirty="0" smtClean="0"/>
                        <a:t> синдром: анорексия и рвота центрального генеза, </a:t>
                      </a:r>
                      <a:r>
                        <a:rPr lang="ru-RU" dirty="0" smtClean="0"/>
                        <a:t>иногда диарея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3. Нарушения зрения: сужение зрачков, нарушение цветоощущения (разноцветные круги перед глазами, появление желтой окраски).</a:t>
                      </a:r>
                      <a:endParaRPr lang="ru-RU" dirty="0"/>
                    </a:p>
                  </a:txBody>
                  <a:tcPr/>
                </a:tc>
              </a:tr>
              <a:tr h="165270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изониазид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Симптомы поражения ЦНС: психоз, потеря памяти, атаксия, </a:t>
                      </a:r>
                      <a:r>
                        <a:rPr lang="ru-RU" dirty="0" smtClean="0"/>
                        <a:t>угнетение сознания</a:t>
                      </a:r>
                      <a:r>
                        <a:rPr lang="ru-RU" dirty="0" smtClean="0"/>
                        <a:t>, судороги, неврит зрительного нерва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1926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Отравление (интоксикация) </a:t>
            </a:r>
            <a:r>
              <a:rPr lang="ru-RU" dirty="0"/>
              <a:t>— острое или хроническое, угрожающее жизни </a:t>
            </a:r>
            <a:r>
              <a:rPr lang="ru-RU" dirty="0" smtClean="0"/>
              <a:t>состояние, развивающееся </a:t>
            </a:r>
            <a:r>
              <a:rPr lang="ru-RU" dirty="0"/>
              <a:t>вследствие взаимодействия организма человека и яда.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Отравление может развиться </a:t>
            </a:r>
            <a:r>
              <a:rPr lang="ru-RU" dirty="0"/>
              <a:t>в результате поступления яда из внешней среды (</a:t>
            </a:r>
            <a:r>
              <a:rPr lang="ru-RU" dirty="0">
                <a:solidFill>
                  <a:srgbClr val="C00000"/>
                </a:solidFill>
              </a:rPr>
              <a:t>экзогенные яды</a:t>
            </a:r>
            <a:r>
              <a:rPr lang="ru-RU" dirty="0"/>
              <a:t>), а также </a:t>
            </a:r>
            <a:r>
              <a:rPr lang="ru-RU" dirty="0" smtClean="0"/>
              <a:t>в результате </a:t>
            </a:r>
            <a:r>
              <a:rPr lang="ru-RU" dirty="0"/>
              <a:t>насыщения организма токсинами, вырабатывающимися в нем при </a:t>
            </a:r>
            <a:r>
              <a:rPr lang="ru-RU" dirty="0" smtClean="0"/>
              <a:t>нарушении функций </a:t>
            </a:r>
            <a:r>
              <a:rPr lang="ru-RU" dirty="0"/>
              <a:t>органов и систем (</a:t>
            </a:r>
            <a:r>
              <a:rPr lang="ru-RU" dirty="0">
                <a:solidFill>
                  <a:srgbClr val="C00000"/>
                </a:solidFill>
              </a:rPr>
              <a:t>эндогенные яды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091869"/>
              </p:ext>
            </p:extLst>
          </p:nvPr>
        </p:nvGraphicFramePr>
        <p:xfrm>
          <a:off x="0" y="-1"/>
          <a:ext cx="9144000" cy="761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63"/>
                <a:gridCol w="7218837"/>
              </a:tblGrid>
              <a:tr h="52815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3часть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Патогномоничные симптомы и особенности отравлений</a:t>
                      </a:r>
                      <a:endParaRPr lang="ru-RU" dirty="0"/>
                    </a:p>
                  </a:txBody>
                  <a:tcPr/>
                </a:tc>
              </a:tr>
              <a:tr h="2284865">
                <a:tc>
                  <a:txBody>
                    <a:bodyPr/>
                    <a:lstStyle/>
                    <a:p>
                      <a:r>
                        <a:rPr lang="ru-RU" dirty="0" smtClean="0"/>
                        <a:t>Клофелин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Максимальная концентрация в плазме  отмечается ч\з 1,5-2,5 ч.</a:t>
                      </a:r>
                    </a:p>
                    <a:p>
                      <a:r>
                        <a:rPr lang="ru-RU" dirty="0" smtClean="0"/>
                        <a:t>2. Угнетение сознания (степень угнетения сознания зависит от дозы препарата).</a:t>
                      </a:r>
                    </a:p>
                    <a:p>
                      <a:r>
                        <a:rPr lang="ru-RU" dirty="0" smtClean="0"/>
                        <a:t>3. Брадикардия.</a:t>
                      </a:r>
                    </a:p>
                    <a:p>
                      <a:r>
                        <a:rPr lang="ru-RU" dirty="0" smtClean="0"/>
                        <a:t>4. Артериальная гипотензия.</a:t>
                      </a:r>
                    </a:p>
                    <a:p>
                      <a:r>
                        <a:rPr lang="ru-RU" dirty="0" smtClean="0"/>
                        <a:t>5. Увеличение продолжительности комплекса QRS.</a:t>
                      </a:r>
                    </a:p>
                    <a:p>
                      <a:r>
                        <a:rPr lang="ru-RU" dirty="0" smtClean="0"/>
                        <a:t>6. Атриовентрикулярные блокады, синдром ранней </a:t>
                      </a:r>
                      <a:r>
                        <a:rPr lang="ru-RU" dirty="0" err="1" smtClean="0"/>
                        <a:t>реполяризации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7. </a:t>
                      </a:r>
                      <a:r>
                        <a:rPr lang="ru-RU" dirty="0" err="1" smtClean="0"/>
                        <a:t>Миоз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74076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Ксантины</a:t>
                      </a:r>
                      <a:r>
                        <a:rPr lang="ru-RU" dirty="0" smtClean="0"/>
                        <a:t> (теофиллин,</a:t>
                      </a:r>
                    </a:p>
                    <a:p>
                      <a:r>
                        <a:rPr lang="ru-RU" dirty="0" smtClean="0"/>
                        <a:t>аминофиллин,</a:t>
                      </a:r>
                    </a:p>
                    <a:p>
                      <a:r>
                        <a:rPr lang="ru-RU" dirty="0" smtClean="0"/>
                        <a:t>теобромин, кофеин,</a:t>
                      </a:r>
                    </a:p>
                    <a:p>
                      <a:r>
                        <a:rPr lang="ru-RU" dirty="0" err="1" smtClean="0"/>
                        <a:t>теофедрин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Смертельными могут оказаться различные дозы — от 17 до 300 мг/кг.</a:t>
                      </a:r>
                    </a:p>
                    <a:p>
                      <a:r>
                        <a:rPr lang="ru-RU" dirty="0" smtClean="0"/>
                        <a:t>2. Особенно опасен </a:t>
                      </a:r>
                      <a:r>
                        <a:rPr lang="ru-RU" dirty="0" err="1" smtClean="0"/>
                        <a:t>теофедрин</a:t>
                      </a:r>
                      <a:r>
                        <a:rPr lang="ru-RU" dirty="0" smtClean="0"/>
                        <a:t> (теофиллин + эфедрин).</a:t>
                      </a:r>
                    </a:p>
                    <a:p>
                      <a:r>
                        <a:rPr lang="ru-RU" dirty="0" smtClean="0"/>
                        <a:t>3. </a:t>
                      </a:r>
                      <a:r>
                        <a:rPr lang="ru-RU" dirty="0" err="1" smtClean="0"/>
                        <a:t>Тахиаритмии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суправентрикулярная</a:t>
                      </a:r>
                      <a:r>
                        <a:rPr lang="ru-RU" dirty="0" smtClean="0"/>
                        <a:t> тахикардия).</a:t>
                      </a:r>
                    </a:p>
                    <a:p>
                      <a:r>
                        <a:rPr lang="ru-RU" dirty="0" smtClean="0"/>
                        <a:t>4. Угнетение сознания, судороги, кома.</a:t>
                      </a:r>
                    </a:p>
                    <a:p>
                      <a:r>
                        <a:rPr lang="ru-RU" dirty="0" smtClean="0"/>
                        <a:t>5. Гипергликемия, </a:t>
                      </a:r>
                      <a:r>
                        <a:rPr lang="ru-RU" dirty="0" err="1" smtClean="0"/>
                        <a:t>гипокалиемия</a:t>
                      </a:r>
                      <a:r>
                        <a:rPr lang="ru-RU" dirty="0" smtClean="0"/>
                        <a:t>, метаболический ацидоз.</a:t>
                      </a:r>
                      <a:endParaRPr lang="ru-RU" dirty="0"/>
                    </a:p>
                  </a:txBody>
                  <a:tcPr/>
                </a:tc>
              </a:tr>
              <a:tr h="2949797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Метиловый спирт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dirty="0" err="1" smtClean="0"/>
                        <a:t>Диспептический</a:t>
                      </a:r>
                      <a:r>
                        <a:rPr lang="ru-RU" dirty="0" smtClean="0"/>
                        <a:t> синдром (тошнота, рвота).</a:t>
                      </a:r>
                    </a:p>
                    <a:p>
                      <a:r>
                        <a:rPr lang="ru-RU" dirty="0" smtClean="0"/>
                        <a:t>2. Нарушения зрения (мелькание мушек перед глазами, диплопия, на 2-3 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 после отравления: резкое снижение остроты зрения, слепота).</a:t>
                      </a:r>
                    </a:p>
                    <a:p>
                      <a:r>
                        <a:rPr lang="ru-RU" dirty="0" smtClean="0"/>
                        <a:t>3. Симптомы отравления алкоголем (гиперемия слизистых оболочек, жажда, мышечная слабость и т.д.).</a:t>
                      </a:r>
                    </a:p>
                    <a:p>
                      <a:r>
                        <a:rPr lang="ru-RU" dirty="0" smtClean="0"/>
                        <a:t>4. </a:t>
                      </a:r>
                      <a:r>
                        <a:rPr lang="ru-RU" dirty="0" err="1" smtClean="0"/>
                        <a:t>Мидриаз</a:t>
                      </a:r>
                      <a:r>
                        <a:rPr lang="ru-RU" dirty="0" smtClean="0"/>
                        <a:t>, фотореакция ослаблена.</a:t>
                      </a:r>
                    </a:p>
                    <a:p>
                      <a:r>
                        <a:rPr lang="ru-RU" dirty="0" smtClean="0"/>
                        <a:t>5. Выраженный метаболический ацидоз.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953786"/>
              </p:ext>
            </p:extLst>
          </p:nvPr>
        </p:nvGraphicFramePr>
        <p:xfrm>
          <a:off x="0" y="-1"/>
          <a:ext cx="9144000" cy="695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63"/>
                <a:gridCol w="7218837"/>
              </a:tblGrid>
              <a:tr h="64286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Патогномоничные симптомы и особенности отравлений</a:t>
                      </a:r>
                      <a:endParaRPr lang="ru-RU" dirty="0"/>
                    </a:p>
                  </a:txBody>
                  <a:tcPr/>
                </a:tc>
              </a:tr>
              <a:tr h="25220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Метгемоглобинообразователи</a:t>
                      </a:r>
                      <a:r>
                        <a:rPr lang="ru-RU" dirty="0" smtClean="0"/>
                        <a:t> (калия</a:t>
                      </a:r>
                    </a:p>
                    <a:p>
                      <a:r>
                        <a:rPr lang="ru-RU" dirty="0" smtClean="0"/>
                        <a:t>перманганат, анилиновые</a:t>
                      </a:r>
                    </a:p>
                    <a:p>
                      <a:r>
                        <a:rPr lang="ru-RU" dirty="0" smtClean="0"/>
                        <a:t>красители, нитриты,</a:t>
                      </a:r>
                    </a:p>
                    <a:p>
                      <a:r>
                        <a:rPr lang="ru-RU" dirty="0" smtClean="0"/>
                        <a:t>нитробензол)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На начальных стадиях отмечается гиперемия кожи.</a:t>
                      </a:r>
                    </a:p>
                    <a:p>
                      <a:r>
                        <a:rPr lang="ru-RU" dirty="0" smtClean="0"/>
                        <a:t>2. Центральный цианоз кожи, возникает при концентрации метгемоглобина &gt;15 г/л.</a:t>
                      </a:r>
                    </a:p>
                    <a:p>
                      <a:r>
                        <a:rPr lang="ru-RU" dirty="0" smtClean="0"/>
                        <a:t>3. Нормальные показатели SpO2.</a:t>
                      </a:r>
                    </a:p>
                    <a:p>
                      <a:r>
                        <a:rPr lang="ru-RU" dirty="0" smtClean="0"/>
                        <a:t>4. Кровь имеет шоколадный оттенок.</a:t>
                      </a:r>
                    </a:p>
                    <a:p>
                      <a:r>
                        <a:rPr lang="ru-RU" dirty="0" smtClean="0"/>
                        <a:t>5. Наличие признаков дыхательной недостаточности зависит от степени выраженности </a:t>
                      </a:r>
                      <a:r>
                        <a:rPr lang="ru-RU" dirty="0" err="1" smtClean="0"/>
                        <a:t>метгемоглобинемии</a:t>
                      </a:r>
                      <a:r>
                        <a:rPr lang="ru-RU" dirty="0" smtClean="0"/>
                        <a:t> (&gt;20 г/л).</a:t>
                      </a:r>
                    </a:p>
                    <a:p>
                      <a:r>
                        <a:rPr lang="ru-RU" dirty="0" smtClean="0"/>
                        <a:t>6. При концентрации метгемоглобина&gt;50% отмечаются угнетение сознания, нарушения ритма сердца, выраженные признаки ДН. </a:t>
                      </a:r>
                      <a:endParaRPr lang="ru-RU" dirty="0"/>
                    </a:p>
                  </a:txBody>
                  <a:tcPr/>
                </a:tc>
              </a:tr>
              <a:tr h="1170968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Наркотические</a:t>
                      </a:r>
                    </a:p>
                    <a:p>
                      <a:r>
                        <a:rPr lang="ru-RU" dirty="0" smtClean="0"/>
                        <a:t>анальгетики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Атоническая кома.</a:t>
                      </a:r>
                    </a:p>
                    <a:p>
                      <a:r>
                        <a:rPr lang="ru-RU" dirty="0" smtClean="0"/>
                        <a:t>2. Апноэ.</a:t>
                      </a:r>
                    </a:p>
                    <a:p>
                      <a:r>
                        <a:rPr lang="ru-RU" dirty="0" smtClean="0"/>
                        <a:t>3. </a:t>
                      </a:r>
                      <a:r>
                        <a:rPr lang="ru-RU" dirty="0" err="1" smtClean="0"/>
                        <a:t>Миоз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4. </a:t>
                      </a:r>
                      <a:r>
                        <a:rPr lang="ru-RU" dirty="0" err="1" smtClean="0"/>
                        <a:t>Экстраокулярный</a:t>
                      </a:r>
                      <a:r>
                        <a:rPr lang="ru-RU" dirty="0" smtClean="0"/>
                        <a:t> паралич.</a:t>
                      </a:r>
                      <a:endParaRPr lang="ru-RU" dirty="0"/>
                    </a:p>
                  </a:txBody>
                  <a:tcPr/>
                </a:tc>
              </a:tr>
              <a:tr h="2522085">
                <a:tc>
                  <a:txBody>
                    <a:bodyPr/>
                    <a:lstStyle/>
                    <a:p>
                      <a:r>
                        <a:rPr lang="ru-RU" dirty="0" smtClean="0"/>
                        <a:t>Салицилаты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Признаки отравления через 2-6 ч. после приема препаратов.</a:t>
                      </a:r>
                    </a:p>
                    <a:p>
                      <a:r>
                        <a:rPr lang="ru-RU" dirty="0" smtClean="0"/>
                        <a:t>2. Угнетение сознания.</a:t>
                      </a:r>
                    </a:p>
                    <a:p>
                      <a:r>
                        <a:rPr lang="ru-RU" dirty="0" smtClean="0"/>
                        <a:t>3. Гипертермия.</a:t>
                      </a:r>
                    </a:p>
                    <a:p>
                      <a:r>
                        <a:rPr lang="ru-RU" dirty="0" smtClean="0"/>
                        <a:t>4. Дегидратация.</a:t>
                      </a:r>
                    </a:p>
                    <a:p>
                      <a:r>
                        <a:rPr lang="ru-RU" dirty="0" smtClean="0"/>
                        <a:t>5. На начальных стадиях отравления отмечается </a:t>
                      </a:r>
                      <a:r>
                        <a:rPr lang="ru-RU" dirty="0" err="1" smtClean="0"/>
                        <a:t>тахипноэ</a:t>
                      </a:r>
                      <a:r>
                        <a:rPr lang="ru-RU" dirty="0" smtClean="0"/>
                        <a:t> (респираторный алкалоз).</a:t>
                      </a:r>
                    </a:p>
                    <a:p>
                      <a:r>
                        <a:rPr lang="ru-RU" dirty="0" smtClean="0"/>
                        <a:t>6. Метаболический ацидоз, особенно у детей младшего возраста.</a:t>
                      </a:r>
                    </a:p>
                    <a:p>
                      <a:r>
                        <a:rPr lang="ru-RU" dirty="0" smtClean="0"/>
                        <a:t>7. Геморрагический синдром.</a:t>
                      </a:r>
                    </a:p>
                    <a:p>
                      <a:r>
                        <a:rPr lang="ru-RU" dirty="0" smtClean="0"/>
                        <a:t>8. Гипергликемия, переходящая в гипогликемию.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85651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63"/>
                <a:gridCol w="7218837"/>
              </a:tblGrid>
              <a:tr h="52815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Патогномоничные симптомы и особенности отравлений</a:t>
                      </a:r>
                      <a:endParaRPr lang="ru-RU" dirty="0"/>
                    </a:p>
                  </a:txBody>
                  <a:tcPr/>
                </a:tc>
              </a:tr>
              <a:tr h="2284865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парацетамол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При передозировке парацетамола в первую очередь отмечаются симптомы поражения </a:t>
                      </a:r>
                      <a:r>
                        <a:rPr lang="ru-RU" dirty="0" err="1" smtClean="0"/>
                        <a:t>гепатобилиарной</a:t>
                      </a:r>
                      <a:r>
                        <a:rPr lang="ru-RU" dirty="0" smtClean="0"/>
                        <a:t> системы.</a:t>
                      </a:r>
                    </a:p>
                    <a:p>
                      <a:r>
                        <a:rPr lang="ru-RU" dirty="0" smtClean="0"/>
                        <a:t>2. Тяжесть отравления парацетамолом нельзя оценить по начальным</a:t>
                      </a:r>
                    </a:p>
                    <a:p>
                      <a:r>
                        <a:rPr lang="ru-RU" dirty="0" smtClean="0"/>
                        <a:t>симптомам!</a:t>
                      </a:r>
                    </a:p>
                    <a:p>
                      <a:r>
                        <a:rPr lang="ru-RU" dirty="0" smtClean="0"/>
                        <a:t>2. В первые 12-24 ч возникают тошнота, рвота, обильное потоотделение. </a:t>
                      </a:r>
                    </a:p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Через 24-36 ч после приема появляются увеличение и болезненность печени, желтуха, </a:t>
                      </a:r>
                      <a:r>
                        <a:rPr lang="ru-RU" dirty="0" err="1" smtClean="0"/>
                        <a:t>гипербилирубинемия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гипераммониемия</a:t>
                      </a:r>
                      <a:r>
                        <a:rPr lang="ru-RU" dirty="0" smtClean="0"/>
                        <a:t>, удлинение</a:t>
                      </a:r>
                    </a:p>
                    <a:p>
                      <a:r>
                        <a:rPr lang="ru-RU" dirty="0" err="1" smtClean="0"/>
                        <a:t>протромбинового</a:t>
                      </a:r>
                      <a:r>
                        <a:rPr lang="ru-RU" dirty="0" smtClean="0"/>
                        <a:t> времени.</a:t>
                      </a:r>
                    </a:p>
                    <a:p>
                      <a:r>
                        <a:rPr lang="ru-RU" dirty="0" smtClean="0"/>
                        <a:t>4. Активность </a:t>
                      </a:r>
                      <a:r>
                        <a:rPr lang="ru-RU" dirty="0" err="1" smtClean="0"/>
                        <a:t>аминотрансфераз</a:t>
                      </a:r>
                      <a:r>
                        <a:rPr lang="ru-RU" dirty="0" smtClean="0"/>
                        <a:t> в сыворотке достигает максимума на 3-4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сутки после отравления и при отсутствии печеночной недостаточности возвращается к норме в течение недели.</a:t>
                      </a:r>
                      <a:endParaRPr lang="ru-RU" dirty="0"/>
                    </a:p>
                  </a:txBody>
                  <a:tcPr/>
                </a:tc>
              </a:tr>
              <a:tr h="1178417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железа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Все препараты железа </a:t>
                      </a:r>
                      <a:r>
                        <a:rPr lang="ru-RU" dirty="0" err="1" smtClean="0"/>
                        <a:t>высокотоксичны</a:t>
                      </a:r>
                      <a:r>
                        <a:rPr lang="ru-RU" dirty="0" smtClean="0"/>
                        <a:t>!</a:t>
                      </a:r>
                    </a:p>
                    <a:p>
                      <a:r>
                        <a:rPr lang="ru-RU" dirty="0" smtClean="0"/>
                        <a:t>2. Признаки отравления появляются в период от 30 мин до 2 ч после приема железосодержащих препаратов внутрь.</a:t>
                      </a:r>
                    </a:p>
                    <a:p>
                      <a:r>
                        <a:rPr lang="ru-RU" dirty="0" smtClean="0"/>
                        <a:t>3. Основные симптомы — признаки поражения ЖКТ: резкие боли в животе, тошнота, </a:t>
                      </a:r>
                      <a:r>
                        <a:rPr lang="ru-RU" dirty="0" err="1" smtClean="0"/>
                        <a:t>гематемезис</a:t>
                      </a:r>
                      <a:r>
                        <a:rPr lang="ru-RU" dirty="0" smtClean="0"/>
                        <a:t>, диарея, кровь в кале.</a:t>
                      </a:r>
                    </a:p>
                    <a:p>
                      <a:r>
                        <a:rPr lang="ru-RU" dirty="0" smtClean="0"/>
                        <a:t>4. Через 6-24 ч могут развиться лихорадка, метаболический ацидоз, острая печеночная недостаточность.</a:t>
                      </a:r>
                    </a:p>
                    <a:p>
                      <a:r>
                        <a:rPr lang="ru-RU" dirty="0" smtClean="0"/>
                        <a:t>5. В тяжелых случаях отмечаются выраженные нарушения гемодинамики (шок), развивается острая церебральная недостаточность (беспокойство, судороги, кома)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5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998541"/>
              </p:ext>
            </p:extLst>
          </p:nvPr>
        </p:nvGraphicFramePr>
        <p:xfrm>
          <a:off x="0" y="-1"/>
          <a:ext cx="9144000" cy="576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63"/>
                <a:gridCol w="7218837"/>
              </a:tblGrid>
              <a:tr h="64286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6часть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Патогномоничные симптомы и особенности отравлений</a:t>
                      </a:r>
                      <a:endParaRPr lang="ru-RU" dirty="0"/>
                    </a:p>
                  </a:txBody>
                  <a:tcPr/>
                </a:tc>
              </a:tr>
              <a:tr h="2522085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</a:t>
                      </a:r>
                      <a:r>
                        <a:rPr lang="ru-RU" dirty="0" err="1" smtClean="0"/>
                        <a:t>пиперазина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(используются при</a:t>
                      </a:r>
                    </a:p>
                    <a:p>
                      <a:r>
                        <a:rPr lang="ru-RU" dirty="0" smtClean="0"/>
                        <a:t>лечении энтеробиоза и</a:t>
                      </a:r>
                    </a:p>
                    <a:p>
                      <a:r>
                        <a:rPr lang="ru-RU" dirty="0" smtClean="0"/>
                        <a:t>аскаридоза)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Все препараты </a:t>
                      </a:r>
                      <a:r>
                        <a:rPr lang="ru-RU" dirty="0" err="1" smtClean="0"/>
                        <a:t>пиперазина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малотоксичны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2. Описаны два варианта отравления: с поражением ЦНС и кожи, возможно сочетание симптомов.</a:t>
                      </a:r>
                    </a:p>
                    <a:p>
                      <a:r>
                        <a:rPr lang="ru-RU" dirty="0" smtClean="0"/>
                        <a:t>Поражение ЦНС: беспокойство, ощущение страха, головная боль, тошнота, сонливость, нарушение координации движений, рвота, менингеальные симптомы.</a:t>
                      </a:r>
                    </a:p>
                    <a:p>
                      <a:r>
                        <a:rPr lang="ru-RU" dirty="0" smtClean="0"/>
                        <a:t>В тяжелых случаях отмечаются нарушения зрения, угнетение сознания</a:t>
                      </a:r>
                    </a:p>
                    <a:p>
                      <a:r>
                        <a:rPr lang="ru-RU" dirty="0" smtClean="0"/>
                        <a:t>вплоть до комы. Мышечная гипотония сменяется </a:t>
                      </a:r>
                      <a:r>
                        <a:rPr lang="ru-RU" dirty="0" err="1" smtClean="0"/>
                        <a:t>генерализованными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клонико</a:t>
                      </a:r>
                      <a:r>
                        <a:rPr lang="ru-RU" dirty="0" smtClean="0"/>
                        <a:t>-тоническими судорогами. Могут отмечаться нарушения гемодинамики (артериальная гипотензия, тахикардия). Поражение кожи: характерна </a:t>
                      </a:r>
                      <a:r>
                        <a:rPr lang="ru-RU" dirty="0" err="1" smtClean="0"/>
                        <a:t>уртикарная</a:t>
                      </a:r>
                      <a:r>
                        <a:rPr lang="ru-RU" dirty="0" smtClean="0"/>
                        <a:t> сыпь</a:t>
                      </a:r>
                      <a:endParaRPr lang="ru-RU" dirty="0"/>
                    </a:p>
                  </a:txBody>
                  <a:tcPr/>
                </a:tc>
              </a:tr>
              <a:tr h="1170968">
                <a:tc>
                  <a:txBody>
                    <a:bodyPr/>
                    <a:lstStyle/>
                    <a:p>
                      <a:r>
                        <a:rPr lang="ru-RU" dirty="0" smtClean="0"/>
                        <a:t>Этиловый спирт,</a:t>
                      </a:r>
                    </a:p>
                    <a:p>
                      <a:r>
                        <a:rPr lang="ru-RU" dirty="0" smtClean="0"/>
                        <a:t>суррогаты алкоголя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Угнетение сознания различной степени.</a:t>
                      </a:r>
                    </a:p>
                    <a:p>
                      <a:r>
                        <a:rPr lang="ru-RU" dirty="0" smtClean="0"/>
                        <a:t>2. Гиперемия кожи лица.</a:t>
                      </a:r>
                    </a:p>
                    <a:p>
                      <a:r>
                        <a:rPr lang="ru-RU" dirty="0" smtClean="0"/>
                        <a:t>3. Гипотермия.</a:t>
                      </a:r>
                    </a:p>
                    <a:p>
                      <a:r>
                        <a:rPr lang="ru-RU" dirty="0" smtClean="0"/>
                        <a:t>4. </a:t>
                      </a:r>
                      <a:r>
                        <a:rPr lang="ru-RU" dirty="0" err="1" smtClean="0"/>
                        <a:t>Миоз</a:t>
                      </a:r>
                      <a:r>
                        <a:rPr lang="ru-RU" dirty="0" smtClean="0"/>
                        <a:t>, горизонтальный нистагм.</a:t>
                      </a:r>
                    </a:p>
                    <a:p>
                      <a:r>
                        <a:rPr lang="ru-RU" dirty="0" smtClean="0"/>
                        <a:t>5. Угнетение дыхания и сердечно-сосудистой деятельности отмечается при</a:t>
                      </a:r>
                    </a:p>
                    <a:p>
                      <a:r>
                        <a:rPr lang="ru-RU" dirty="0" smtClean="0"/>
                        <a:t>тяжелой степени отравления.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Учитывая, что большинство лекарственных препаратов оказывают влияние </a:t>
            </a:r>
            <a:r>
              <a:rPr lang="ru-RU" dirty="0" smtClean="0"/>
              <a:t>на </a:t>
            </a:r>
            <a:r>
              <a:rPr lang="ru-RU" dirty="0" err="1" smtClean="0"/>
              <a:t>медиаторные</a:t>
            </a:r>
            <a:r>
              <a:rPr lang="ru-RU" dirty="0" smtClean="0"/>
              <a:t> </a:t>
            </a:r>
            <a:r>
              <a:rPr lang="ru-RU" dirty="0"/>
              <a:t>системы организма, </a:t>
            </a:r>
            <a:r>
              <a:rPr lang="ru-RU" u="sng" dirty="0"/>
              <a:t>основные цели выездной бригады скорой </a:t>
            </a:r>
            <a:r>
              <a:rPr lang="ru-RU" u="sng" dirty="0" smtClean="0"/>
              <a:t>медицинской помощи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i="1" dirty="0"/>
              <a:t>выявить основной </a:t>
            </a:r>
            <a:r>
              <a:rPr lang="ru-RU" i="1" dirty="0" err="1"/>
              <a:t>медиаторный</a:t>
            </a:r>
            <a:r>
              <a:rPr lang="ru-RU" i="1" dirty="0"/>
              <a:t> </a:t>
            </a:r>
            <a:r>
              <a:rPr lang="ru-RU" i="1" dirty="0" smtClean="0"/>
              <a:t>синдром, </a:t>
            </a:r>
            <a:r>
              <a:rPr lang="ru-RU" i="1" dirty="0"/>
              <a:t>лежащий в основе </a:t>
            </a:r>
            <a:r>
              <a:rPr lang="ru-RU" i="1" dirty="0" smtClean="0"/>
              <a:t>клинической картины </a:t>
            </a:r>
            <a:r>
              <a:rPr lang="ru-RU" i="1" dirty="0"/>
              <a:t>отравления, и провести </a:t>
            </a:r>
            <a:r>
              <a:rPr lang="ru-RU" i="1" dirty="0" smtClean="0"/>
              <a:t>целенаправленную </a:t>
            </a:r>
            <a:r>
              <a:rPr lang="ru-RU" i="1" dirty="0"/>
              <a:t>патогенетическую терапию.</a:t>
            </a:r>
          </a:p>
        </p:txBody>
      </p:sp>
    </p:spTree>
    <p:extLst>
      <p:ext uri="{BB962C8B-B14F-4D97-AF65-F5344CB8AC3E}">
        <p14:creationId xmlns:p14="http://schemas.microsoft.com/office/powerpoint/2010/main" val="23449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58135"/>
              </p:ext>
            </p:extLst>
          </p:nvPr>
        </p:nvGraphicFramePr>
        <p:xfrm>
          <a:off x="107498" y="3"/>
          <a:ext cx="9086556" cy="68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769"/>
                <a:gridCol w="2336653"/>
                <a:gridCol w="648072"/>
                <a:gridCol w="986157"/>
                <a:gridCol w="1008112"/>
                <a:gridCol w="117935"/>
                <a:gridCol w="1290929"/>
                <a:gridCol w="1290929"/>
              </a:tblGrid>
              <a:tr h="620685">
                <a:tc>
                  <a:txBody>
                    <a:bodyPr/>
                    <a:lstStyle/>
                    <a:p>
                      <a:r>
                        <a:rPr lang="ru-RU" dirty="0" smtClean="0"/>
                        <a:t>Синдром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ЧСС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Зрачок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Влажность</a:t>
                      </a:r>
                    </a:p>
                    <a:p>
                      <a:r>
                        <a:rPr lang="ru-RU" dirty="0" smtClean="0"/>
                        <a:t>кожи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Перистальтика</a:t>
                      </a:r>
                      <a:endParaRPr lang="ru-RU" dirty="0"/>
                    </a:p>
                  </a:txBody>
                  <a:tcPr/>
                </a:tc>
              </a:tr>
              <a:tr h="474825">
                <a:tc gridSpan="8">
                  <a:txBody>
                    <a:bodyPr/>
                    <a:lstStyle/>
                    <a:p>
                      <a:r>
                        <a:rPr lang="ru-RU" dirty="0" err="1" smtClean="0"/>
                        <a:t>Хронопозитивные</a:t>
                      </a:r>
                      <a:r>
                        <a:rPr lang="ru-RU" dirty="0" smtClean="0"/>
                        <a:t> синдромы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790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Антихолин-ергический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Атропин,</a:t>
                      </a:r>
                    </a:p>
                    <a:p>
                      <a:r>
                        <a:rPr lang="ru-RU" dirty="0" err="1" smtClean="0"/>
                        <a:t>Дифенгидрамин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↑↑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</a:t>
                      </a:r>
                      <a:endParaRPr lang="ru-RU" dirty="0"/>
                    </a:p>
                  </a:txBody>
                  <a:tcPr/>
                </a:tc>
              </a:tr>
              <a:tr h="8956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Адренерги-ческий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Аминофиллин,</a:t>
                      </a:r>
                    </a:p>
                    <a:p>
                      <a:r>
                        <a:rPr lang="ru-RU" dirty="0" smtClean="0"/>
                        <a:t>ингибиторы </a:t>
                      </a:r>
                      <a:r>
                        <a:rPr lang="ru-RU" dirty="0" err="1" smtClean="0"/>
                        <a:t>моноаминоксидазы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↑↑↑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↑↑↑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↑-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↓-</a:t>
                      </a:r>
                      <a:endParaRPr lang="ru-RU" dirty="0"/>
                    </a:p>
                  </a:txBody>
                  <a:tcPr/>
                </a:tc>
              </a:tr>
              <a:tr h="474825">
                <a:tc>
                  <a:txBody>
                    <a:bodyPr/>
                    <a:lstStyle/>
                    <a:p>
                      <a:r>
                        <a:rPr lang="el-GR" dirty="0" smtClean="0"/>
                        <a:t>α-</a:t>
                      </a:r>
                      <a:r>
                        <a:rPr lang="ru-RU" dirty="0" err="1" smtClean="0"/>
                        <a:t>Адрено</a:t>
                      </a:r>
                      <a:r>
                        <a:rPr lang="ru-RU" dirty="0" smtClean="0"/>
                        <a:t>-литический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Аминазин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↑↑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</a:t>
                      </a:r>
                      <a:endParaRPr lang="ru-RU" dirty="0"/>
                    </a:p>
                  </a:txBody>
                  <a:tcPr/>
                </a:tc>
              </a:tr>
              <a:tr h="474825">
                <a:tc gridSpan="8">
                  <a:txBody>
                    <a:bodyPr/>
                    <a:lstStyle/>
                    <a:p>
                      <a:r>
                        <a:rPr lang="ru-RU" dirty="0" err="1" smtClean="0"/>
                        <a:t>Хрононегативные</a:t>
                      </a:r>
                      <a:r>
                        <a:rPr lang="ru-RU" dirty="0" smtClean="0"/>
                        <a:t> синдромы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2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Холинерги-ческий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Холиномиметики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сердечные гликозиды,</a:t>
                      </a:r>
                    </a:p>
                    <a:p>
                      <a:r>
                        <a:rPr lang="ru-RU" dirty="0" smtClean="0"/>
                        <a:t>барбитураты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↓↓↓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↑↓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↑↑</a:t>
                      </a:r>
                      <a:endParaRPr lang="ru-RU" dirty="0"/>
                    </a:p>
                  </a:txBody>
                  <a:tcPr/>
                </a:tc>
              </a:tr>
              <a:tr h="474825">
                <a:tc>
                  <a:txBody>
                    <a:bodyPr/>
                    <a:lstStyle/>
                    <a:p>
                      <a:r>
                        <a:rPr lang="el-GR" dirty="0" smtClean="0"/>
                        <a:t>β-</a:t>
                      </a:r>
                      <a:r>
                        <a:rPr lang="ru-RU" dirty="0" err="1" smtClean="0"/>
                        <a:t>Адрено</a:t>
                      </a:r>
                      <a:r>
                        <a:rPr lang="ru-RU" dirty="0" smtClean="0"/>
                        <a:t>-блокирую-</a:t>
                      </a:r>
                      <a:r>
                        <a:rPr lang="ru-RU" dirty="0" err="1" smtClean="0"/>
                        <a:t>щий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β-</a:t>
                      </a:r>
                      <a:r>
                        <a:rPr lang="ru-RU" dirty="0" smtClean="0"/>
                        <a:t>блокаторы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 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-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↑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↑-</a:t>
                      </a:r>
                      <a:endParaRPr lang="ru-RU" dirty="0"/>
                    </a:p>
                  </a:txBody>
                  <a:tcPr/>
                </a:tc>
              </a:tr>
              <a:tr h="47482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Симпатоли-тический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Клофелин, </a:t>
                      </a:r>
                      <a:r>
                        <a:rPr lang="ru-RU" dirty="0" err="1" smtClean="0"/>
                        <a:t>верапамил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err="1" smtClean="0"/>
                        <a:t>кордарон</a:t>
                      </a:r>
                      <a:r>
                        <a:rPr lang="ru-RU" dirty="0" smtClean="0"/>
                        <a:t>, героин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↓↓↓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↓↓↓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↓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↓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↓-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На этапе первичного осмотра крайне важно </a:t>
            </a:r>
            <a:r>
              <a:rPr lang="ru-RU" dirty="0" smtClean="0">
                <a:solidFill>
                  <a:srgbClr val="C00000"/>
                </a:solidFill>
              </a:rPr>
              <a:t>оценить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уровень сознания, </a:t>
            </a:r>
            <a:endParaRPr lang="ru-RU" dirty="0" smtClean="0"/>
          </a:p>
          <a:p>
            <a:r>
              <a:rPr lang="ru-RU" dirty="0" smtClean="0"/>
              <a:t>Эффективность самостоятельного </a:t>
            </a:r>
            <a:r>
              <a:rPr lang="ru-RU" dirty="0"/>
              <a:t>дыхания и гемодинамики, </a:t>
            </a:r>
            <a:r>
              <a:rPr lang="ru-RU" dirty="0" smtClean="0"/>
              <a:t>(основная цель </a:t>
            </a:r>
            <a:r>
              <a:rPr lang="ru-RU" dirty="0"/>
              <a:t>выездной бригады скорой медицинской </a:t>
            </a:r>
            <a:r>
              <a:rPr lang="ru-RU" dirty="0" smtClean="0"/>
              <a:t>помощи - устранение витальных нарушений)</a:t>
            </a:r>
            <a:endParaRPr lang="ru-RU" dirty="0"/>
          </a:p>
          <a:p>
            <a:r>
              <a:rPr lang="ru-RU" dirty="0" smtClean="0"/>
              <a:t>состояние </a:t>
            </a:r>
            <a:r>
              <a:rPr lang="ru-RU" dirty="0"/>
              <a:t>слизистой оболочки полости рта и кожи вокруг рта </a:t>
            </a:r>
            <a:r>
              <a:rPr lang="ru-RU" dirty="0" smtClean="0"/>
              <a:t>(ожог)</a:t>
            </a:r>
          </a:p>
          <a:p>
            <a:r>
              <a:rPr lang="ru-RU" dirty="0" smtClean="0"/>
              <a:t>симптомы </a:t>
            </a:r>
            <a:r>
              <a:rPr lang="ru-RU" dirty="0" err="1"/>
              <a:t>стридора</a:t>
            </a:r>
            <a:r>
              <a:rPr lang="ru-RU" dirty="0"/>
              <a:t> (возможный ожог </a:t>
            </a:r>
            <a:r>
              <a:rPr lang="ru-RU" dirty="0" smtClean="0"/>
              <a:t>верхних дыхательных </a:t>
            </a:r>
            <a:r>
              <a:rPr lang="ru-RU" dirty="0"/>
              <a:t>путей или гортани). </a:t>
            </a: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/>
              <a:t>уточнить, нет ли среди ближайшего </a:t>
            </a:r>
            <a:r>
              <a:rPr lang="ru-RU" dirty="0" smtClean="0"/>
              <a:t>окружения ребенка </a:t>
            </a:r>
            <a:r>
              <a:rPr lang="ru-RU" dirty="0"/>
              <a:t>других детей с подобными симптомами.</a:t>
            </a:r>
          </a:p>
        </p:txBody>
      </p:sp>
    </p:spTree>
    <p:extLst>
      <p:ext uri="{BB962C8B-B14F-4D97-AF65-F5344CB8AC3E}">
        <p14:creationId xmlns:p14="http://schemas.microsoft.com/office/powerpoint/2010/main" val="36062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Патогномоничные симптомы отравлений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89062"/>
              </p:ext>
            </p:extLst>
          </p:nvPr>
        </p:nvGraphicFramePr>
        <p:xfrm>
          <a:off x="0" y="548680"/>
          <a:ext cx="9144000" cy="526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2520280"/>
                <a:gridCol w="6156176"/>
              </a:tblGrid>
              <a:tr h="440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симптомы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Типично для</a:t>
                      </a:r>
                      <a:endParaRPr lang="ru-RU" dirty="0"/>
                    </a:p>
                  </a:txBody>
                  <a:tcPr/>
                </a:tc>
              </a:tr>
              <a:tr h="56774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Специфический 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Керосин, мышьяк, фосфор, </a:t>
                      </a:r>
                      <a:r>
                        <a:rPr lang="ru-RU" dirty="0" err="1" smtClean="0"/>
                        <a:t>органофосфаты</a:t>
                      </a:r>
                      <a:r>
                        <a:rPr lang="ru-RU" dirty="0" smtClean="0"/>
                        <a:t> (чесночный запах), </a:t>
                      </a:r>
                      <a:r>
                        <a:rPr lang="ru-RU" dirty="0" err="1" smtClean="0"/>
                        <a:t>камфора</a:t>
                      </a:r>
                      <a:r>
                        <a:rPr lang="ru-RU" dirty="0" smtClean="0"/>
                        <a:t>, хлоралгидрат, алкоголь</a:t>
                      </a:r>
                      <a:endParaRPr lang="ru-RU" dirty="0"/>
                    </a:p>
                  </a:txBody>
                  <a:tcPr/>
                </a:tc>
              </a:tr>
              <a:tr h="86376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Потливость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Повышение: парацетамол, </a:t>
                      </a:r>
                      <a:r>
                        <a:rPr lang="ru-RU" dirty="0" err="1" smtClean="0"/>
                        <a:t>органофосфаты</a:t>
                      </a:r>
                      <a:r>
                        <a:rPr lang="ru-RU" dirty="0" smtClean="0"/>
                        <a:t>, цианиды (горький миндаль) и салицилаты.</a:t>
                      </a:r>
                    </a:p>
                    <a:p>
                      <a:r>
                        <a:rPr lang="ru-RU" dirty="0" smtClean="0"/>
                        <a:t>Понижение: атропин</a:t>
                      </a:r>
                      <a:endParaRPr lang="ru-RU" dirty="0"/>
                    </a:p>
                  </a:txBody>
                  <a:tcPr/>
                </a:tc>
              </a:tr>
              <a:tr h="59743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Лихорадка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Салицилаты, антихолинергические препараты, керосин, </a:t>
                      </a:r>
                      <a:r>
                        <a:rPr lang="ru-RU" dirty="0" err="1" smtClean="0"/>
                        <a:t>камфора</a:t>
                      </a:r>
                      <a:endParaRPr lang="ru-RU" dirty="0"/>
                    </a:p>
                  </a:txBody>
                  <a:tcPr/>
                </a:tc>
              </a:tr>
              <a:tr h="31739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Гипотермия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Опиаты, барбитураты</a:t>
                      </a:r>
                      <a:endParaRPr lang="ru-RU" dirty="0"/>
                    </a:p>
                  </a:txBody>
                  <a:tcPr/>
                </a:tc>
              </a:tr>
              <a:tr h="117577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Барбитураты, опиаты, </a:t>
                      </a:r>
                      <a:r>
                        <a:rPr lang="ru-RU" dirty="0" err="1" smtClean="0"/>
                        <a:t>диазепам</a:t>
                      </a:r>
                      <a:r>
                        <a:rPr lang="ru-RU" dirty="0" smtClean="0"/>
                        <a:t>, салицилаты, </a:t>
                      </a:r>
                      <a:r>
                        <a:rPr lang="ru-RU" dirty="0" err="1" smtClean="0"/>
                        <a:t>органофосфаты</a:t>
                      </a:r>
                      <a:r>
                        <a:rPr lang="ru-RU" dirty="0" smtClean="0"/>
                        <a:t>, СО,</a:t>
                      </a:r>
                    </a:p>
                    <a:p>
                      <a:r>
                        <a:rPr lang="ru-RU" dirty="0" smtClean="0"/>
                        <a:t>керосин, антиконвульсанты, трициклические антидепрессанты</a:t>
                      </a:r>
                      <a:endParaRPr lang="ru-RU" dirty="0"/>
                    </a:p>
                  </a:txBody>
                  <a:tcPr/>
                </a:tc>
              </a:tr>
              <a:tr h="44037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Делирий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Салицилаты, антигистаминные препараты, барбитураты</a:t>
                      </a:r>
                      <a:endParaRPr lang="ru-RU" dirty="0"/>
                    </a:p>
                  </a:txBody>
                  <a:tcPr/>
                </a:tc>
              </a:tr>
              <a:tr h="44037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Атаксия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Пиперазин</a:t>
                      </a:r>
                      <a:r>
                        <a:rPr lang="ru-RU" dirty="0" smtClean="0"/>
                        <a:t>, керосин, антихолинергические препараты, </a:t>
                      </a:r>
                      <a:r>
                        <a:rPr lang="ru-RU" dirty="0" err="1" smtClean="0"/>
                        <a:t>фенотиазины</a:t>
                      </a:r>
                      <a:r>
                        <a:rPr lang="ru-RU" dirty="0" smtClean="0"/>
                        <a:t>, антигистаминные препараты, </a:t>
                      </a:r>
                      <a:r>
                        <a:rPr lang="ru-RU" dirty="0" err="1" smtClean="0"/>
                        <a:t>органохлорины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Патогномоничные симптомы отравлений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303164"/>
              </p:ext>
            </p:extLst>
          </p:nvPr>
        </p:nvGraphicFramePr>
        <p:xfrm>
          <a:off x="0" y="548680"/>
          <a:ext cx="9144000" cy="519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2520280"/>
                <a:gridCol w="6156176"/>
              </a:tblGrid>
              <a:tr h="440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симптомы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Типично для</a:t>
                      </a:r>
                      <a:endParaRPr lang="ru-RU" dirty="0"/>
                    </a:p>
                  </a:txBody>
                  <a:tcPr/>
                </a:tc>
              </a:tr>
              <a:tr h="567742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Аномальные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Фенотиазины</a:t>
                      </a:r>
                      <a:endParaRPr lang="ru-RU" dirty="0"/>
                    </a:p>
                  </a:txBody>
                  <a:tcPr/>
                </a:tc>
              </a:tr>
              <a:tr h="567742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Ожоги рта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Едкие вещества, йод</a:t>
                      </a:r>
                    </a:p>
                  </a:txBody>
                  <a:tcPr/>
                </a:tc>
              </a:tr>
              <a:tr h="567742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Судороги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Органофосфаты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органохлорины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фенотиазины</a:t>
                      </a:r>
                      <a:r>
                        <a:rPr lang="ru-RU" dirty="0" smtClean="0"/>
                        <a:t>, фенол, </a:t>
                      </a:r>
                      <a:r>
                        <a:rPr lang="ru-RU" dirty="0" err="1" smtClean="0"/>
                        <a:t>камфора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амфетамин</a:t>
                      </a:r>
                      <a:r>
                        <a:rPr lang="ru-RU" dirty="0" smtClean="0"/>
                        <a:t>, атропин, керосин, антигистаминные препараты, аминофиллин, </a:t>
                      </a:r>
                      <a:r>
                        <a:rPr lang="ru-RU" dirty="0" err="1" smtClean="0"/>
                        <a:t>бензилбензоат</a:t>
                      </a:r>
                      <a:r>
                        <a:rPr lang="ru-RU" dirty="0" smtClean="0"/>
                        <a:t>, салицилаты, стрихнин, свинец</a:t>
                      </a:r>
                      <a:endParaRPr lang="ru-RU" dirty="0"/>
                    </a:p>
                  </a:txBody>
                  <a:tcPr/>
                </a:tc>
              </a:tr>
              <a:tr h="863766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Зрачки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Миоз</a:t>
                      </a:r>
                      <a:r>
                        <a:rPr lang="ru-RU" dirty="0" smtClean="0"/>
                        <a:t>: опиаты, </a:t>
                      </a:r>
                      <a:r>
                        <a:rPr lang="ru-RU" dirty="0" err="1" smtClean="0"/>
                        <a:t>органофосфаты</a:t>
                      </a:r>
                      <a:r>
                        <a:rPr lang="ru-RU" dirty="0" smtClean="0"/>
                        <a:t>, хлоралгидрат, ранняя стадия отравления барбитуратами. </a:t>
                      </a:r>
                      <a:r>
                        <a:rPr lang="ru-RU" dirty="0" err="1" smtClean="0"/>
                        <a:t>Мидриаз</a:t>
                      </a:r>
                      <a:r>
                        <a:rPr lang="ru-RU" dirty="0" smtClean="0"/>
                        <a:t>: атропин, антигистаминные препараты, симпатомиметики</a:t>
                      </a:r>
                      <a:endParaRPr lang="ru-RU" dirty="0"/>
                    </a:p>
                  </a:txBody>
                  <a:tcPr/>
                </a:tc>
              </a:tr>
              <a:tr h="597438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Сердечная аритмия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Дигиталис, фенол, </a:t>
                      </a:r>
                      <a:r>
                        <a:rPr lang="ru-RU" dirty="0" err="1" smtClean="0"/>
                        <a:t>фенотиазины</a:t>
                      </a:r>
                      <a:r>
                        <a:rPr lang="ru-RU" dirty="0" smtClean="0"/>
                        <a:t>, теофиллин, керосин, СО, трициклические антидепрессанты</a:t>
                      </a:r>
                      <a:endParaRPr lang="ru-RU" dirty="0"/>
                    </a:p>
                  </a:txBody>
                  <a:tcPr/>
                </a:tc>
              </a:tr>
              <a:tr h="44037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Тахикардия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Атропин, теофиллин</a:t>
                      </a:r>
                      <a:endParaRPr lang="ru-RU" dirty="0"/>
                    </a:p>
                  </a:txBody>
                  <a:tcPr/>
                </a:tc>
              </a:tr>
              <a:tr h="44037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Брадикардия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Дигиталис, </a:t>
                      </a:r>
                      <a:r>
                        <a:rPr lang="el-GR" dirty="0" smtClean="0"/>
                        <a:t>β-</a:t>
                      </a:r>
                      <a:r>
                        <a:rPr lang="ru-RU" dirty="0" smtClean="0"/>
                        <a:t>блокаторы, </a:t>
                      </a:r>
                      <a:r>
                        <a:rPr lang="ru-RU" dirty="0" err="1" smtClean="0"/>
                        <a:t>хинидин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73008" cy="68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0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Яд </a:t>
            </a:r>
            <a:r>
              <a:rPr lang="ru-RU" dirty="0"/>
              <a:t>— вещества биологического (животного или растительного) и </a:t>
            </a:r>
            <a:r>
              <a:rPr lang="ru-RU" dirty="0" smtClean="0"/>
              <a:t>антропогенного происхождения</a:t>
            </a:r>
            <a:r>
              <a:rPr lang="ru-RU" dirty="0"/>
              <a:t>, которые при воздействии на живые организмы, в том числе на человека, </a:t>
            </a:r>
            <a:r>
              <a:rPr lang="ru-RU" dirty="0" smtClean="0"/>
              <a:t>могут вызывать </a:t>
            </a:r>
            <a:r>
              <a:rPr lang="ru-RU" dirty="0"/>
              <a:t>отравления: смерть или различные нарушения биохимических, физиологических</a:t>
            </a:r>
            <a:r>
              <a:rPr lang="ru-RU" dirty="0" smtClean="0"/>
              <a:t>, генетических</a:t>
            </a:r>
            <a:r>
              <a:rPr lang="ru-RU" dirty="0"/>
              <a:t>, психических и иных процессов и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6283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Психотропные яды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628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u="sng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u="sng" smtClean="0">
                <a:solidFill>
                  <a:srgbClr val="800000"/>
                </a:solidFill>
              </a:rPr>
              <a:t>Основной клинический симптом</a:t>
            </a:r>
            <a:r>
              <a:rPr lang="ru-RU" sz="4000" b="1" smtClean="0">
                <a:solidFill>
                  <a:srgbClr val="800000"/>
                </a:solidFill>
              </a:rPr>
              <a:t> – </a:t>
            </a:r>
            <a:r>
              <a:rPr lang="ru-RU" sz="4000" b="1" smtClean="0">
                <a:solidFill>
                  <a:srgbClr val="FF0000"/>
                </a:solidFill>
              </a:rPr>
              <a:t>поражение нервной системы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оглушенность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сомноленция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сопор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кома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делирий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судороги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45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Кардиотропные</a:t>
            </a:r>
            <a:r>
              <a:rPr lang="ru-RU" b="1" dirty="0" smtClean="0">
                <a:solidFill>
                  <a:srgbClr val="C00000"/>
                </a:solidFill>
              </a:rPr>
              <a:t> яды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6286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u="sng" smtClean="0">
              <a:solidFill>
                <a:srgbClr val="8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b="1" u="sng" smtClean="0">
                <a:solidFill>
                  <a:srgbClr val="800000"/>
                </a:solidFill>
              </a:rPr>
              <a:t>Основной клинический симптом</a:t>
            </a:r>
            <a:r>
              <a:rPr lang="ru-RU" sz="4000" b="1" smtClean="0">
                <a:solidFill>
                  <a:srgbClr val="800000"/>
                </a:solidFill>
              </a:rPr>
              <a:t> – </a:t>
            </a:r>
            <a:r>
              <a:rPr lang="ru-RU" sz="4000" b="1" smtClean="0">
                <a:solidFill>
                  <a:srgbClr val="FF0000"/>
                </a:solidFill>
              </a:rPr>
              <a:t>первичный специфический кардитоксический эффект</a:t>
            </a:r>
          </a:p>
          <a:p>
            <a:pPr eaLnBrk="1" hangingPunct="1"/>
            <a:r>
              <a:rPr lang="ru-RU" sz="4000" b="1" smtClean="0"/>
              <a:t>синдром малого выброса</a:t>
            </a:r>
          </a:p>
          <a:p>
            <a:pPr eaLnBrk="1" hangingPunct="1"/>
            <a:r>
              <a:rPr lang="ru-RU" sz="4000" b="1" smtClean="0"/>
              <a:t>первичный токсигенный коллапс</a:t>
            </a:r>
          </a:p>
          <a:p>
            <a:pPr eaLnBrk="1" hangingPunct="1"/>
            <a:r>
              <a:rPr lang="ru-RU" sz="4000" b="1" smtClean="0"/>
              <a:t>нарушения ритма и проводимости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02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Гепатотропные</a:t>
            </a:r>
            <a:r>
              <a:rPr lang="ru-RU" b="1" dirty="0" smtClean="0">
                <a:solidFill>
                  <a:srgbClr val="FF0000"/>
                </a:solidFill>
              </a:rPr>
              <a:t> яды</a:t>
            </a:r>
            <a:endParaRPr lang="ru-RU" b="1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u="sng" smtClean="0">
                <a:solidFill>
                  <a:srgbClr val="C00000"/>
                </a:solidFill>
              </a:rPr>
              <a:t>Вызывают</a:t>
            </a:r>
            <a:r>
              <a:rPr lang="ru-RU" sz="4000" b="1" smtClean="0">
                <a:solidFill>
                  <a:srgbClr val="FFFF00"/>
                </a:solidFill>
              </a:rPr>
              <a:t> </a:t>
            </a:r>
            <a:r>
              <a:rPr lang="ru-RU" sz="4000" b="1" smtClean="0"/>
              <a:t>– токсический гепатит</a:t>
            </a:r>
          </a:p>
          <a:p>
            <a:pPr eaLnBrk="1" hangingPunct="1"/>
            <a:r>
              <a:rPr lang="ru-RU" sz="4000" b="1" smtClean="0"/>
              <a:t>хлорированные углеводороды</a:t>
            </a:r>
          </a:p>
          <a:p>
            <a:pPr eaLnBrk="1" hangingPunct="1"/>
            <a:r>
              <a:rPr lang="ru-RU" sz="4000" b="1" smtClean="0"/>
              <a:t>грибные яды (бледня поганка, мухомор, строчки)</a:t>
            </a:r>
          </a:p>
          <a:p>
            <a:pPr eaLnBrk="1" hangingPunct="1"/>
            <a:r>
              <a:rPr lang="ru-RU" sz="4000" b="1" smtClean="0"/>
              <a:t>алкоголь </a:t>
            </a:r>
          </a:p>
          <a:p>
            <a:pPr eaLnBrk="1" hangingPunct="1"/>
            <a:r>
              <a:rPr lang="ru-RU" sz="4000" b="1" smtClean="0"/>
              <a:t>фенолы</a:t>
            </a:r>
          </a:p>
          <a:p>
            <a:pPr eaLnBrk="1" hangingPunct="1"/>
            <a:r>
              <a:rPr lang="ru-RU" sz="4000" b="1" smtClean="0"/>
              <a:t>альдегиды</a:t>
            </a:r>
          </a:p>
        </p:txBody>
      </p:sp>
    </p:spTree>
    <p:extLst>
      <p:ext uri="{BB962C8B-B14F-4D97-AF65-F5344CB8AC3E}">
        <p14:creationId xmlns:p14="http://schemas.microsoft.com/office/powerpoint/2010/main" val="41443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Нефротропные яды</a:t>
            </a:r>
            <a:endParaRPr lang="ru-RU" sz="4800" b="1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u="sng" smtClean="0"/>
          </a:p>
          <a:p>
            <a:pPr eaLnBrk="1" hangingPunct="1">
              <a:buFont typeface="Arial" charset="0"/>
              <a:buNone/>
            </a:pPr>
            <a:r>
              <a:rPr lang="ru-RU" sz="4800" b="1" u="sng" smtClean="0"/>
              <a:t>вызывают</a:t>
            </a:r>
            <a:r>
              <a:rPr lang="ru-RU" sz="4800" b="1" smtClean="0"/>
              <a:t> – токсическую нефропатию, ОПН</a:t>
            </a:r>
          </a:p>
          <a:p>
            <a:pPr eaLnBrk="1" hangingPunct="1"/>
            <a:r>
              <a:rPr lang="ru-RU" sz="4800" b="1" smtClean="0"/>
              <a:t>этиленгликоль </a:t>
            </a:r>
          </a:p>
          <a:p>
            <a:pPr eaLnBrk="1" hangingPunct="1"/>
            <a:r>
              <a:rPr lang="ru-RU" sz="4800" b="1" smtClean="0"/>
              <a:t>щавелевая кислота</a:t>
            </a:r>
          </a:p>
          <a:p>
            <a:pPr eaLnBrk="1" hangingPunct="1"/>
            <a:r>
              <a:rPr lang="ru-RU" sz="4800" b="1" smtClean="0"/>
              <a:t>соли тяжелых металлов</a:t>
            </a:r>
            <a:endParaRPr lang="ru-RU" sz="4800" b="1" u="sng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89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Яды ЖКТ</a:t>
            </a:r>
            <a:endParaRPr lang="ru-RU" b="1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628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b="1" smtClean="0"/>
              <a:t>вызывают – ожоги ЖКТ, токсический гастроэнтерит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крепкие кислоты и щелочи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спиртовый раствор йода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перекись водорода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марганцевокислый калий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формальдегид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скипидар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13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Кровяные яды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b="1" smtClean="0"/>
              <a:t>Кровяные яды – гемолиз эритроцитов, образуют мет- и карбоксигемоглобин</a:t>
            </a:r>
          </a:p>
          <a:p>
            <a:pPr eaLnBrk="1" hangingPunct="1"/>
            <a:r>
              <a:rPr lang="ru-RU" sz="4000" b="1" smtClean="0"/>
              <a:t>мышьяковистый водород</a:t>
            </a:r>
          </a:p>
          <a:p>
            <a:pPr eaLnBrk="1" hangingPunct="1"/>
            <a:r>
              <a:rPr lang="ru-RU" sz="4000" b="1" smtClean="0"/>
              <a:t>уксусная кислота</a:t>
            </a:r>
          </a:p>
          <a:p>
            <a:pPr eaLnBrk="1" hangingPunct="1"/>
            <a:r>
              <a:rPr lang="ru-RU" sz="4000" b="1" smtClean="0"/>
              <a:t>антикоагулянты</a:t>
            </a:r>
          </a:p>
          <a:p>
            <a:pPr eaLnBrk="1" hangingPunct="1"/>
            <a:r>
              <a:rPr lang="ru-RU" sz="4000" b="1" smtClean="0"/>
              <a:t>антиметаболиты</a:t>
            </a:r>
          </a:p>
          <a:p>
            <a:pPr eaLnBrk="1" hangingPunct="1"/>
            <a:r>
              <a:rPr lang="ru-RU" sz="4000" b="1" smtClean="0"/>
              <a:t>окись углерода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367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/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Яды, действующие на органы дыхания и слизистые оболочки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4800" b="1" smtClean="0"/>
          </a:p>
          <a:p>
            <a:pPr eaLnBrk="1" hangingPunct="1">
              <a:buFontTx/>
              <a:buNone/>
            </a:pPr>
            <a:r>
              <a:rPr lang="ru-RU" sz="4800" b="1" smtClean="0"/>
              <a:t>вызывают </a:t>
            </a:r>
          </a:p>
          <a:p>
            <a:pPr eaLnBrk="1" hangingPunct="1"/>
            <a:r>
              <a:rPr lang="ru-RU" sz="4800" b="1" smtClean="0"/>
              <a:t>токсико-химический бронхит</a:t>
            </a:r>
          </a:p>
          <a:p>
            <a:pPr eaLnBrk="1" hangingPunct="1"/>
            <a:r>
              <a:rPr lang="ru-RU" sz="4800" b="1" smtClean="0"/>
              <a:t>бронхиолит</a:t>
            </a:r>
          </a:p>
          <a:p>
            <a:pPr eaLnBrk="1" hangingPunct="1"/>
            <a:r>
              <a:rPr lang="ru-RU" sz="4800" b="1" smtClean="0"/>
              <a:t>пневмонию</a:t>
            </a:r>
          </a:p>
          <a:p>
            <a:pPr eaLnBrk="1" hangingPunct="1"/>
            <a:r>
              <a:rPr lang="ru-RU" sz="4800" b="1" smtClean="0"/>
              <a:t>токсический отек легких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8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Что такое «ДОЗА»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smtClean="0">
                <a:solidFill>
                  <a:schemeClr val="folHlink"/>
                </a:solidFill>
              </a:rPr>
              <a:t>    </a:t>
            </a:r>
            <a:r>
              <a:rPr lang="ru-RU" sz="3600" b="1" smtClean="0">
                <a:solidFill>
                  <a:srgbClr val="002060"/>
                </a:solidFill>
              </a:rPr>
              <a:t>Минимальная или пороговая доза</a:t>
            </a:r>
            <a:r>
              <a:rPr lang="ru-RU" sz="3600" smtClean="0">
                <a:solidFill>
                  <a:srgbClr val="002060"/>
                </a:solidFill>
              </a:rPr>
              <a:t> </a:t>
            </a:r>
            <a:r>
              <a:rPr lang="ru-RU" sz="3600" i="1" smtClean="0">
                <a:solidFill>
                  <a:srgbClr val="002060"/>
                </a:solidFill>
              </a:rPr>
              <a:t>- </a:t>
            </a:r>
            <a:r>
              <a:rPr lang="ru-RU" sz="3600" b="1" smtClean="0"/>
              <a:t>наименьшее количество ядовитого вещества, которое вызывает явные, но обратимые изменения жизнедеятельности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smtClean="0">
                <a:solidFill>
                  <a:srgbClr val="800000"/>
                </a:solidFill>
              </a:rPr>
              <a:t>    </a:t>
            </a:r>
            <a:r>
              <a:rPr lang="ru-RU" sz="3600" b="1" smtClean="0">
                <a:solidFill>
                  <a:srgbClr val="002060"/>
                </a:solidFill>
              </a:rPr>
              <a:t>Минимальная токсическая доза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вызывает отравление с комплексом характерных патологических сдвигов в организме, но без смертельного исхода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   Смертельная доза </a:t>
            </a:r>
            <a:r>
              <a:rPr lang="ru-RU" sz="3600" smtClean="0">
                <a:solidFill>
                  <a:srgbClr val="800000"/>
                </a:solidFill>
              </a:rPr>
              <a:t>- </a:t>
            </a:r>
            <a:r>
              <a:rPr lang="ru-RU" sz="3600" b="1" smtClean="0"/>
              <a:t>количество яда, которое приводит к гибели организма 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92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>Процесс любого отравления делится </a:t>
            </a:r>
            <a:br>
              <a:rPr lang="ru-RU" b="1" u="sng" dirty="0" smtClean="0">
                <a:solidFill>
                  <a:srgbClr val="C00000"/>
                </a:solidFill>
                <a:latin typeface="+mn-lt"/>
              </a:rPr>
            </a:b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>на 4 периода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1. Скрытый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или латентный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время от поступления в организм отравляющего вещества до появления первых признаков отравления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2. Период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резорбтивного действия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токсигенный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- время от появления первых признаков отравления до развития выраженной картины его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3. Период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максимального резорбтивного действия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(соматогенный)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на первый план выступают симптомы глубокой дыхательной,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сердечно-сосудистой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недостаточности, отек мозга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4. Период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восстановления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Constantia" pitchFamily="18" charset="0"/>
              </a:rPr>
              <a:t>Токсический отёк лёгких возникает при ожогах верхних дыхательных  путей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eaLnBrk="1" hangingPunct="1"/>
            <a:r>
              <a:rPr lang="ru-RU" sz="3600" b="1" smtClean="0"/>
              <a:t>пары хлора </a:t>
            </a:r>
          </a:p>
          <a:p>
            <a:pPr eaLnBrk="1" hangingPunct="1"/>
            <a:r>
              <a:rPr lang="ru-RU" sz="3600" b="1" smtClean="0"/>
              <a:t>аммиак </a:t>
            </a:r>
          </a:p>
          <a:p>
            <a:pPr eaLnBrk="1" hangingPunct="1"/>
            <a:r>
              <a:rPr lang="ru-RU" sz="3600" b="1" smtClean="0"/>
              <a:t>крепкие  кислоты</a:t>
            </a:r>
          </a:p>
          <a:p>
            <a:pPr eaLnBrk="1" hangingPunct="1"/>
            <a:r>
              <a:rPr lang="ru-RU" sz="3600" b="1" smtClean="0"/>
              <a:t>отравления фосгеном и оксидами азота </a:t>
            </a:r>
          </a:p>
          <a:p>
            <a:pPr eaLnBrk="1" hangingPunct="1"/>
            <a:r>
              <a:rPr lang="ru-RU" sz="3600" b="1" smtClean="0"/>
              <a:t>при токсическом отёке лёгких вводят в/в преднизолон (возрастная дозировка) в 20 мл 40% р-ра глюкозы (при необходимости повторить), фуросемид, ингалируют кислород</a:t>
            </a:r>
          </a:p>
        </p:txBody>
      </p:sp>
    </p:spTree>
    <p:extLst>
      <p:ext uri="{BB962C8B-B14F-4D97-AF65-F5344CB8AC3E}">
        <p14:creationId xmlns:p14="http://schemas.microsoft.com/office/powerpoint/2010/main" val="2929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Классификация отравлений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 </a:t>
            </a:r>
            <a:r>
              <a:rPr lang="ru-RU" dirty="0" smtClean="0">
                <a:solidFill>
                  <a:srgbClr val="C00000"/>
                </a:solidFill>
              </a:rPr>
              <a:t>времени действия токсина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Острые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Хронические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Подострые (многократное или длительное постоянное поступление нетоксической дозы вещества, обладающего кумулятивным свойством)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0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Сердечно-сосудистая недостаточность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4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Times New Roman" pitchFamily="18" charset="0"/>
              </a:rPr>
              <a:t>ингаляция кислорода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Times New Roman" pitchFamily="18" charset="0"/>
              </a:rPr>
              <a:t>в/в введение 5% декстрозы и 0,87% хлорида натрия 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Times New Roman" pitchFamily="18" charset="0"/>
              </a:rPr>
              <a:t>допамин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Times New Roman" pitchFamily="18" charset="0"/>
              </a:rPr>
              <a:t>реополиглюкин 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Times New Roman" pitchFamily="18" charset="0"/>
              </a:rPr>
              <a:t>4% р-р натрия гидрокарбоната</a:t>
            </a:r>
          </a:p>
        </p:txBody>
      </p:sp>
    </p:spTree>
    <p:extLst>
      <p:ext uri="{BB962C8B-B14F-4D97-AF65-F5344CB8AC3E}">
        <p14:creationId xmlns:p14="http://schemas.microsoft.com/office/powerpoint/2010/main" val="13481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Психоневрологические расстройства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проведение строго дифференцированных</a:t>
            </a:r>
            <a:r>
              <a:rPr lang="ru-RU" sz="3600" b="1" dirty="0" smtClean="0">
                <a:latin typeface="Arial" charset="0"/>
              </a:rPr>
              <a:t> </a:t>
            </a:r>
            <a:r>
              <a:rPr lang="ru-RU" sz="3600" b="1" dirty="0" err="1" smtClean="0"/>
              <a:t>детоксикационных</a:t>
            </a:r>
            <a:r>
              <a:rPr lang="ru-RU" sz="3600" b="1" dirty="0" smtClean="0"/>
              <a:t> мероприятий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3600" b="1" dirty="0" smtClean="0"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введение</a:t>
            </a:r>
            <a:r>
              <a:rPr lang="ru-RU" sz="3600" b="1" dirty="0" smtClean="0">
                <a:latin typeface="Arial" charset="0"/>
              </a:rPr>
              <a:t> </a:t>
            </a:r>
            <a:r>
              <a:rPr lang="ru-RU" sz="3600" b="1" dirty="0" smtClean="0"/>
              <a:t>нейролептиков (</a:t>
            </a:r>
            <a:r>
              <a:rPr lang="ru-RU" sz="3600" b="1" dirty="0" err="1" smtClean="0"/>
              <a:t>аминазин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галоперидол</a:t>
            </a:r>
            <a:r>
              <a:rPr lang="ru-RU" sz="3600" b="1" dirty="0" smtClean="0"/>
              <a:t> и др.).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Кома </a:t>
            </a:r>
            <a:r>
              <a:rPr lang="ru-RU" sz="3600" b="1" dirty="0" smtClean="0">
                <a:solidFill>
                  <a:srgbClr val="0070C0"/>
                </a:solidFill>
                <a:latin typeface="Arial" charset="0"/>
              </a:rPr>
              <a:t>и другие нарушения сознания встречаются при многих отравлениях</a:t>
            </a: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b="1" u="sng" dirty="0" err="1" smtClean="0">
                <a:latin typeface="Arial" charset="0"/>
              </a:rPr>
              <a:t>Налоксон</a:t>
            </a:r>
            <a:r>
              <a:rPr lang="ru-RU" sz="3600" b="1" u="sng" dirty="0" smtClean="0">
                <a:latin typeface="Arial" charset="0"/>
              </a:rPr>
              <a:t>  </a:t>
            </a:r>
            <a:r>
              <a:rPr lang="ru-RU" sz="3600" b="1" dirty="0" smtClean="0">
                <a:latin typeface="Arial" charset="0"/>
              </a:rPr>
              <a:t>2 мг в/</a:t>
            </a:r>
            <a:r>
              <a:rPr lang="ru-RU" sz="3600" b="1" dirty="0" err="1" smtClean="0">
                <a:latin typeface="Arial" charset="0"/>
              </a:rPr>
              <a:t>в</a:t>
            </a:r>
            <a:r>
              <a:rPr lang="ru-RU" sz="3600" b="1" dirty="0" smtClean="0">
                <a:latin typeface="Arial" charset="0"/>
              </a:rPr>
              <a:t> (на случай отравления опиатами)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b="1" u="sng" dirty="0" smtClean="0">
                <a:latin typeface="Arial" charset="0"/>
              </a:rPr>
              <a:t>Тиамин </a:t>
            </a:r>
            <a:r>
              <a:rPr lang="ru-RU" sz="3600" b="1" dirty="0" smtClean="0">
                <a:latin typeface="Arial" charset="0"/>
              </a:rPr>
              <a:t>0,1 г в/</a:t>
            </a:r>
            <a:r>
              <a:rPr lang="ru-RU" sz="3600" b="1" dirty="0" err="1" smtClean="0">
                <a:latin typeface="Arial" charset="0"/>
              </a:rPr>
              <a:t>в</a:t>
            </a:r>
            <a:r>
              <a:rPr lang="ru-RU" sz="3600" b="1" dirty="0" smtClean="0">
                <a:latin typeface="Arial" charset="0"/>
              </a:rPr>
              <a:t> </a:t>
            </a:r>
            <a:r>
              <a:rPr lang="ru-RU" sz="3600" b="1" dirty="0" err="1" smtClean="0">
                <a:latin typeface="Arial" charset="0"/>
              </a:rPr>
              <a:t>струйно</a:t>
            </a:r>
            <a:r>
              <a:rPr lang="ru-RU" sz="3600" b="1" dirty="0" smtClean="0">
                <a:latin typeface="Arial" charset="0"/>
              </a:rPr>
              <a:t> (на случай энцефалопатии </a:t>
            </a:r>
            <a:r>
              <a:rPr lang="ru-RU" sz="3600" b="1" dirty="0" err="1" smtClean="0">
                <a:latin typeface="Arial" charset="0"/>
              </a:rPr>
              <a:t>Вернике</a:t>
            </a:r>
            <a:r>
              <a:rPr lang="ru-RU" sz="3600" b="1" dirty="0" smtClean="0">
                <a:latin typeface="Arial" charset="0"/>
              </a:rPr>
              <a:t>) 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b="1" u="sng" dirty="0" smtClean="0">
                <a:latin typeface="Arial" charset="0"/>
              </a:rPr>
              <a:t>Глюкоза </a:t>
            </a:r>
            <a:r>
              <a:rPr lang="ru-RU" sz="3600" b="1" dirty="0" smtClean="0">
                <a:latin typeface="Arial" charset="0"/>
              </a:rPr>
              <a:t>50 мл 50% раствора в/</a:t>
            </a:r>
            <a:r>
              <a:rPr lang="ru-RU" sz="3600" b="1" dirty="0" err="1" smtClean="0">
                <a:latin typeface="Arial" charset="0"/>
              </a:rPr>
              <a:t>в</a:t>
            </a:r>
            <a:r>
              <a:rPr lang="ru-RU" sz="3600" b="1" dirty="0" smtClean="0">
                <a:latin typeface="Arial" charset="0"/>
              </a:rPr>
              <a:t> (либо срочно определяют глюкозу в капиллярной крови)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b="1" dirty="0" smtClean="0">
                <a:latin typeface="Arial" charset="0"/>
              </a:rPr>
              <a:t>Кислород</a:t>
            </a:r>
            <a:endParaRPr lang="ru-RU" sz="3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2171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rgbClr val="FF0000"/>
                </a:solidFill>
              </a:rPr>
              <a:t>Судорожный синдром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70C0"/>
                </a:solidFill>
              </a:rPr>
              <a:t>стрихнин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изониазиды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полынь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    При судорожных состояниях и токсическом отёке мозга [отравление угарным газом (СО), барбитуратами, этиленгликолем] возможно развитие гипертермии (дифференцировать от других лихорадочных состояний)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     В этих случаях необходимы: диазепам (возрастные дозы), лёд на голову, анальгетики. </a:t>
            </a:r>
          </a:p>
        </p:txBody>
      </p:sp>
    </p:spTree>
    <p:extLst>
      <p:ext uri="{BB962C8B-B14F-4D97-AF65-F5344CB8AC3E}">
        <p14:creationId xmlns:p14="http://schemas.microsoft.com/office/powerpoint/2010/main" val="9114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Поражение почек (токсическая нефропатия)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      </a:t>
            </a:r>
            <a:r>
              <a:rPr lang="ru-RU" sz="2800" b="1" smtClean="0">
                <a:solidFill>
                  <a:srgbClr val="0070C0"/>
                </a:solidFill>
              </a:rPr>
              <a:t>возникает при отравлениях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нефротоксичными ядами (антифриз, сулема, дихлорэтан, четырёххлористый углерод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гемолитическими ядами (уксусная эссенция, медный купорос),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при глубоких трофических нарушениях с миоглобинурией (миоренальный синдром), а также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при длительном токсическом шоке на фоне других отравлений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     Следует уделять особое внимание профилактике возможного развития острой почечной недостаточности и срочно госпитализировать больного для проведения гемодиализа, что позволяет выводить токсические вещества из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3924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Поражение печени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(токсическая гепатопатия)</a:t>
            </a: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«печёночными ядами» — дихлорэтаном, четырёххлористым углеродом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некоторыми растительными ядами (мужской папоротник, грибы) 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ЛС (парацетамол)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smtClean="0"/>
              <a:t>Возможны явления геморрагического диатеза: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носовое кровотечение, кровоизлияния в конъюнктиву и склеры, а также в кожу и слизистые оболочки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2060"/>
                </a:solidFill>
              </a:rPr>
              <a:t>при острых отравлениях поражение  печени обычно сочетается с нарушением функции почек  (печёночно-почечная недостаточность). Лечение проводят в токсикологическом стационаре</a:t>
            </a:r>
          </a:p>
        </p:txBody>
      </p:sp>
    </p:spTree>
    <p:extLst>
      <p:ext uri="{BB962C8B-B14F-4D97-AF65-F5344CB8AC3E}">
        <p14:creationId xmlns:p14="http://schemas.microsoft.com/office/powerpoint/2010/main" val="17779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err="1">
                <a:solidFill>
                  <a:srgbClr val="C00000"/>
                </a:solidFill>
              </a:rPr>
              <a:t>догоспитальном</a:t>
            </a:r>
            <a:r>
              <a:rPr lang="ru-RU" dirty="0">
                <a:solidFill>
                  <a:srgbClr val="C00000"/>
                </a:solidFill>
              </a:rPr>
              <a:t> этапе лечение проводят по четырем основным направлениям: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8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1.Коррекция </a:t>
            </a:r>
            <a:r>
              <a:rPr lang="ru-RU" dirty="0"/>
              <a:t>витальных нарушений.</a:t>
            </a:r>
          </a:p>
          <a:p>
            <a:pPr marL="0" indent="0">
              <a:buNone/>
            </a:pPr>
            <a:r>
              <a:rPr lang="ru-RU" dirty="0"/>
              <a:t>2. Мероприятия по удалению </a:t>
            </a:r>
            <a:r>
              <a:rPr lang="ru-RU" dirty="0" err="1"/>
              <a:t>невсосавшегося</a:t>
            </a:r>
            <a:r>
              <a:rPr lang="ru-RU" dirty="0"/>
              <a:t> яда.</a:t>
            </a:r>
          </a:p>
          <a:p>
            <a:pPr marL="0" indent="0">
              <a:buNone/>
            </a:pPr>
            <a:r>
              <a:rPr lang="ru-RU" dirty="0"/>
              <a:t>3. Мероприятия по удалению всосавшегося яда.</a:t>
            </a:r>
          </a:p>
          <a:p>
            <a:pPr marL="0" indent="0">
              <a:buNone/>
            </a:pPr>
            <a:r>
              <a:rPr lang="ru-RU" dirty="0"/>
              <a:t>4.Введение антидотов.</a:t>
            </a:r>
          </a:p>
        </p:txBody>
      </p:sp>
    </p:spTree>
    <p:extLst>
      <p:ext uri="{BB962C8B-B14F-4D97-AF65-F5344CB8AC3E}">
        <p14:creationId xmlns:p14="http://schemas.microsoft.com/office/powerpoint/2010/main" val="42858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1. </a:t>
            </a:r>
            <a:r>
              <a:rPr lang="ru-RU" dirty="0">
                <a:solidFill>
                  <a:srgbClr val="C00000"/>
                </a:solidFill>
              </a:rPr>
              <a:t>Коррекция витальных нарушений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угнетении сознания до уровня комы любой степени тяжести обязательно </a:t>
            </a:r>
            <a:r>
              <a:rPr lang="ru-RU" dirty="0" smtClean="0"/>
              <a:t>проводят интубацию </a:t>
            </a:r>
            <a:r>
              <a:rPr lang="ru-RU" dirty="0"/>
              <a:t>трахеи и искусственную вентиляцию легких. В случае невозможности </a:t>
            </a:r>
            <a:r>
              <a:rPr lang="ru-RU" dirty="0" smtClean="0"/>
              <a:t>интубации трахеи </a:t>
            </a:r>
            <a:r>
              <a:rPr lang="ru-RU" dirty="0"/>
              <a:t>устанавливают </a:t>
            </a:r>
            <a:r>
              <a:rPr lang="ru-RU" dirty="0" err="1"/>
              <a:t>ларингеальную</a:t>
            </a:r>
            <a:r>
              <a:rPr lang="ru-RU" dirty="0"/>
              <a:t> маску или в крайнем случае воздуховод. При </a:t>
            </a:r>
            <a:r>
              <a:rPr lang="ru-RU" dirty="0" smtClean="0"/>
              <a:t>отсутствии </a:t>
            </a:r>
            <a:r>
              <a:rPr lang="ru-RU" dirty="0" err="1" smtClean="0"/>
              <a:t>ларингеальной</a:t>
            </a:r>
            <a:r>
              <a:rPr lang="ru-RU" dirty="0" smtClean="0"/>
              <a:t> </a:t>
            </a:r>
            <a:r>
              <a:rPr lang="ru-RU" dirty="0"/>
              <a:t>маски искусственную вентиляцию легких проводят с помощью маски </a:t>
            </a:r>
            <a:r>
              <a:rPr lang="ru-RU" dirty="0" smtClean="0"/>
              <a:t>и </a:t>
            </a:r>
            <a:r>
              <a:rPr lang="ru-RU" dirty="0" err="1" smtClean="0"/>
              <a:t>самонаполняющегося</a:t>
            </a:r>
            <a:r>
              <a:rPr lang="ru-RU" dirty="0" smtClean="0"/>
              <a:t> </a:t>
            </a:r>
            <a:r>
              <a:rPr lang="ru-RU" dirty="0"/>
              <a:t>мешка (типа АМBU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артериальной гипотензии и шока проводят противошоковую </a:t>
            </a:r>
            <a:r>
              <a:rPr lang="ru-RU" dirty="0" smtClean="0"/>
              <a:t>терапию, включающую </a:t>
            </a:r>
            <a:r>
              <a:rPr lang="ru-RU" dirty="0"/>
              <a:t>стартовую </a:t>
            </a:r>
            <a:r>
              <a:rPr lang="ru-RU" dirty="0" err="1"/>
              <a:t>волемическую</a:t>
            </a:r>
            <a:r>
              <a:rPr lang="ru-RU" dirty="0"/>
              <a:t> нагрузку [0,9% раствор натрия хлорида в объеме </a:t>
            </a:r>
            <a:r>
              <a:rPr lang="ru-RU" dirty="0" smtClean="0"/>
              <a:t>20 мл/кг </a:t>
            </a:r>
            <a:r>
              <a:rPr lang="ru-RU" dirty="0"/>
              <a:t>или коллоиды (препараты желатина, </a:t>
            </a:r>
            <a:r>
              <a:rPr lang="ru-RU" dirty="0" err="1" smtClean="0"/>
              <a:t>гидроксиэтилкрахмалов</a:t>
            </a:r>
            <a:r>
              <a:rPr lang="ru-RU" dirty="0"/>
              <a:t>) в той же дозе и </a:t>
            </a:r>
            <a:r>
              <a:rPr lang="ru-RU" dirty="0" smtClean="0"/>
              <a:t>при необходимости </a:t>
            </a:r>
            <a:r>
              <a:rPr lang="ru-RU" dirty="0" err="1"/>
              <a:t>вазопрессоры</a:t>
            </a:r>
            <a:r>
              <a:rPr lang="ru-RU" dirty="0"/>
              <a:t> (</a:t>
            </a:r>
            <a:r>
              <a:rPr lang="ru-RU" dirty="0" err="1"/>
              <a:t>допамин</a:t>
            </a:r>
            <a:r>
              <a:rPr lang="ru-RU" dirty="0"/>
              <a:t>, </a:t>
            </a:r>
            <a:r>
              <a:rPr lang="ru-RU" dirty="0" err="1"/>
              <a:t>эпинефрин</a:t>
            </a:r>
            <a:r>
              <a:rPr lang="ru-RU" dirty="0" smtClean="0"/>
              <a:t>)].</a:t>
            </a:r>
          </a:p>
          <a:p>
            <a:endParaRPr lang="ru-RU" dirty="0"/>
          </a:p>
          <a:p>
            <a:r>
              <a:rPr lang="ru-RU" dirty="0"/>
              <a:t>При отсутствии эффективного самостоятельного дыхания обязательно </a:t>
            </a:r>
            <a:r>
              <a:rPr lang="ru-RU" dirty="0" smtClean="0"/>
              <a:t>проводят искусственную </a:t>
            </a:r>
            <a:r>
              <a:rPr lang="ru-RU" dirty="0"/>
              <a:t>вентиляцию легких</a:t>
            </a:r>
          </a:p>
        </p:txBody>
      </p:sp>
    </p:spTree>
    <p:extLst>
      <p:ext uri="{BB962C8B-B14F-4D97-AF65-F5344CB8AC3E}">
        <p14:creationId xmlns:p14="http://schemas.microsoft.com/office/powerpoint/2010/main" val="31357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>
            <a:noAutofit/>
          </a:bodyPr>
          <a:lstStyle/>
          <a:p>
            <a:r>
              <a:rPr lang="ru-RU" sz="2800" dirty="0"/>
              <a:t>2. </a:t>
            </a:r>
            <a:r>
              <a:rPr lang="ru-RU" sz="2800" dirty="0">
                <a:solidFill>
                  <a:srgbClr val="C00000"/>
                </a:solidFill>
              </a:rPr>
              <a:t>Мероприятия по удалению </a:t>
            </a:r>
            <a:r>
              <a:rPr lang="ru-RU" sz="2800" dirty="0" err="1">
                <a:solidFill>
                  <a:srgbClr val="C00000"/>
                </a:solidFill>
              </a:rPr>
              <a:t>невсосавшегося</a:t>
            </a:r>
            <a:r>
              <a:rPr lang="ru-RU" sz="2800" dirty="0">
                <a:solidFill>
                  <a:srgbClr val="C00000"/>
                </a:solidFill>
              </a:rPr>
              <a:t> яда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удаления </a:t>
            </a:r>
            <a:r>
              <a:rPr lang="ru-RU" dirty="0" err="1"/>
              <a:t>невсосавшегося</a:t>
            </a:r>
            <a:r>
              <a:rPr lang="ru-RU" dirty="0"/>
              <a:t> яда почти в 100% случаев используют 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промывание желудка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стимуляцию </a:t>
            </a:r>
            <a:r>
              <a:rPr lang="ru-RU" dirty="0"/>
              <a:t>рвоты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назначение </a:t>
            </a:r>
            <a:r>
              <a:rPr lang="ru-RU" dirty="0"/>
              <a:t>сорбентов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Стимуляция рвоты любыми способами:  </a:t>
            </a:r>
            <a:r>
              <a:rPr lang="ru-RU" dirty="0"/>
              <a:t>рвота как способ удаления </a:t>
            </a:r>
            <a:r>
              <a:rPr lang="ru-RU" dirty="0" err="1"/>
              <a:t>невсосавшегося</a:t>
            </a:r>
            <a:r>
              <a:rPr lang="ru-RU" dirty="0"/>
              <a:t> яда </a:t>
            </a:r>
            <a:r>
              <a:rPr lang="ru-RU" dirty="0" smtClean="0"/>
              <a:t>наиболее </a:t>
            </a:r>
            <a:r>
              <a:rPr lang="ru-RU" dirty="0"/>
              <a:t>эффективна в течение ближайших минут и неэффективна спустя 1 ч </a:t>
            </a:r>
            <a:r>
              <a:rPr lang="ru-RU" dirty="0" smtClean="0"/>
              <a:t> после отравления .</a:t>
            </a:r>
            <a:endParaRPr lang="ru-RU" dirty="0"/>
          </a:p>
          <a:p>
            <a:r>
              <a:rPr lang="ru-RU" dirty="0"/>
              <a:t>Стимуляция рвоты категорически противопоказана при угнетении сознания и </a:t>
            </a:r>
            <a:r>
              <a:rPr lang="ru-RU" dirty="0" smtClean="0"/>
              <a:t>отравлениях веществами</a:t>
            </a:r>
            <a:r>
              <a:rPr lang="ru-RU" dirty="0"/>
              <a:t>, для которых характерны обжигающие испарения [нефтепродукты, </a:t>
            </a:r>
            <a:r>
              <a:rPr lang="ru-RU" dirty="0" smtClean="0"/>
              <a:t>пестициды (</a:t>
            </a:r>
            <a:r>
              <a:rPr lang="ru-RU" dirty="0"/>
              <a:t>растворителем у них является бензин), сильные кислоты, щелочи (например, </a:t>
            </a:r>
            <a:r>
              <a:rPr lang="ru-RU" dirty="0" smtClean="0"/>
              <a:t>отбеливатели белья</a:t>
            </a:r>
            <a:r>
              <a:rPr lang="ru-RU" dirty="0"/>
              <a:t>, аккумуляторная кислота и т.д.)].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2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936104"/>
          </a:xfrm>
        </p:spPr>
        <p:txBody>
          <a:bodyPr>
            <a:noAutofit/>
          </a:bodyPr>
          <a:lstStyle/>
          <a:p>
            <a:r>
              <a:rPr lang="ru-RU" sz="2800" dirty="0"/>
              <a:t>2. </a:t>
            </a:r>
            <a:r>
              <a:rPr lang="ru-RU" sz="2800" dirty="0">
                <a:solidFill>
                  <a:srgbClr val="C00000"/>
                </a:solidFill>
              </a:rPr>
              <a:t>Мероприятия по удалению </a:t>
            </a:r>
            <a:r>
              <a:rPr lang="ru-RU" sz="2800" dirty="0" err="1">
                <a:solidFill>
                  <a:srgbClr val="C00000"/>
                </a:solidFill>
              </a:rPr>
              <a:t>невсосавшегося</a:t>
            </a:r>
            <a:r>
              <a:rPr lang="ru-RU" sz="2800" dirty="0">
                <a:solidFill>
                  <a:srgbClr val="C00000"/>
                </a:solidFill>
              </a:rPr>
              <a:t> яда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Рвоту </a:t>
            </a:r>
            <a:r>
              <a:rPr lang="ru-RU" dirty="0"/>
              <a:t>можно вызвать, надавливая на корень языка </a:t>
            </a:r>
            <a:r>
              <a:rPr lang="ru-RU" dirty="0" smtClean="0"/>
              <a:t>или заднюю </a:t>
            </a:r>
            <a:r>
              <a:rPr lang="ru-RU" dirty="0"/>
              <a:t>стенку глотки шпателем или ложкой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При использовании рвоты как метода терапии отравлений следует помнить, что </a:t>
            </a:r>
            <a:r>
              <a:rPr lang="ru-RU" dirty="0" smtClean="0"/>
              <a:t>риск развития </a:t>
            </a:r>
            <a:r>
              <a:rPr lang="ru-RU" dirty="0"/>
              <a:t>побочных эффектов рвотных средств очень высок, причем наиболее грозными из </a:t>
            </a:r>
            <a:r>
              <a:rPr lang="ru-RU" dirty="0" smtClean="0"/>
              <a:t>них являются </a:t>
            </a:r>
            <a:r>
              <a:rPr lang="ru-RU" dirty="0"/>
              <a:t>такие, как: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возникновение </a:t>
            </a:r>
            <a:r>
              <a:rPr lang="ru-RU" dirty="0"/>
              <a:t>неукротимой рвоты;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аспирационная </a:t>
            </a:r>
            <a:r>
              <a:rPr lang="ru-RU" dirty="0"/>
              <a:t>пневмония (даже при сохраненном сознании!);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отсроченный </a:t>
            </a:r>
            <a:r>
              <a:rPr lang="ru-RU" dirty="0"/>
              <a:t>эффект препаратов (задержка рвоты до утраты сознания, </a:t>
            </a:r>
            <a:r>
              <a:rPr lang="ru-RU" dirty="0" smtClean="0"/>
              <a:t>что особенно </a:t>
            </a:r>
            <a:r>
              <a:rPr lang="ru-RU" dirty="0"/>
              <a:t>чревато аспирацией).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Промывание желудка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эффективно </a:t>
            </a:r>
            <a:r>
              <a:rPr lang="ru-RU" dirty="0"/>
              <a:t>в пределах ближайших минут и неэффективно в пределах 1 ч после отравления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Промывание желудка противопоказано при угнетении сознания (возможно только после</a:t>
            </a:r>
          </a:p>
          <a:p>
            <a:pPr marL="0" indent="0">
              <a:buNone/>
            </a:pPr>
            <a:r>
              <a:rPr lang="ru-RU" dirty="0"/>
              <a:t>интубации трахеи) и отравлении веществами, для которых характерны обжигающие испарения</a:t>
            </a:r>
          </a:p>
          <a:p>
            <a:pPr marL="0" indent="0">
              <a:buNone/>
            </a:pPr>
            <a:r>
              <a:rPr lang="ru-RU" dirty="0"/>
              <a:t>(нефтепродукты, сильные кислоты, щелочи). </a:t>
            </a:r>
            <a:endParaRPr lang="ru-RU" dirty="0" smtClean="0"/>
          </a:p>
          <a:p>
            <a:r>
              <a:rPr lang="ru-RU" dirty="0" smtClean="0"/>
              <a:t>Разовый </a:t>
            </a:r>
            <a:r>
              <a:rPr lang="ru-RU" dirty="0"/>
              <a:t>объем жидкости для </a:t>
            </a:r>
            <a:r>
              <a:rPr lang="ru-RU" dirty="0" smtClean="0"/>
              <a:t>промывания  желудка </a:t>
            </a:r>
            <a:r>
              <a:rPr lang="ru-RU" dirty="0"/>
              <a:t>должен составлять 10 мл/кг теплой воды. </a:t>
            </a:r>
            <a:endParaRPr lang="ru-RU" dirty="0" smtClean="0"/>
          </a:p>
          <a:p>
            <a:r>
              <a:rPr lang="ru-RU" dirty="0" smtClean="0"/>
              <a:t>Процедуру </a:t>
            </a:r>
            <a:r>
              <a:rPr lang="ru-RU" dirty="0"/>
              <a:t>повторяют максимум трижды до </a:t>
            </a:r>
            <a:r>
              <a:rPr lang="ru-RU" dirty="0" smtClean="0"/>
              <a:t> чистых </a:t>
            </a:r>
            <a:r>
              <a:rPr lang="ru-RU" dirty="0"/>
              <a:t>промывных вод. </a:t>
            </a:r>
            <a:endParaRPr lang="ru-RU" dirty="0" smtClean="0"/>
          </a:p>
          <a:p>
            <a:r>
              <a:rPr lang="ru-RU" dirty="0" smtClean="0"/>
              <a:t>Общий </a:t>
            </a:r>
            <a:r>
              <a:rPr lang="ru-RU" dirty="0"/>
              <a:t>объем жидкости для промывания желудка не </a:t>
            </a:r>
            <a:r>
              <a:rPr lang="ru-RU" dirty="0" smtClean="0"/>
              <a:t>должен превышать </a:t>
            </a:r>
            <a:r>
              <a:rPr lang="ru-RU" dirty="0"/>
              <a:t>150 мл/кг </a:t>
            </a:r>
            <a:endParaRPr lang="ru-RU" dirty="0" smtClean="0"/>
          </a:p>
          <a:p>
            <a:r>
              <a:rPr lang="ru-RU" dirty="0" smtClean="0"/>
              <a:t>Объем </a:t>
            </a:r>
            <a:r>
              <a:rPr lang="ru-RU" dirty="0"/>
              <a:t>выходящей жидкости должен приблизительно </a:t>
            </a:r>
            <a:r>
              <a:rPr lang="ru-RU" dirty="0" smtClean="0"/>
              <a:t>соответствовать  объему </a:t>
            </a:r>
            <a:r>
              <a:rPr lang="ru-RU" dirty="0"/>
              <a:t>введенной.</a:t>
            </a:r>
          </a:p>
          <a:p>
            <a:r>
              <a:rPr lang="ru-RU" dirty="0"/>
              <a:t>Диаметр зонда для промывания желудка должен составлять 24—28 по шкале </a:t>
            </a:r>
            <a:r>
              <a:rPr lang="ru-RU" dirty="0" err="1" smtClean="0"/>
              <a:t>Шарьера</a:t>
            </a:r>
            <a:r>
              <a:rPr lang="ru-RU" dirty="0" smtClean="0"/>
              <a:t> (8—9 </a:t>
            </a:r>
            <a:r>
              <a:rPr lang="ru-RU" dirty="0"/>
              <a:t>мм).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788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 причине и </a:t>
            </a:r>
            <a:r>
              <a:rPr lang="ru-RU" dirty="0" smtClean="0">
                <a:solidFill>
                  <a:srgbClr val="C00000"/>
                </a:solidFill>
              </a:rPr>
              <a:t>месту возникновения</a:t>
            </a:r>
          </a:p>
          <a:p>
            <a:pPr marL="0" indent="0">
              <a:buNone/>
            </a:pPr>
            <a:r>
              <a:rPr lang="ru-RU" dirty="0" smtClean="0"/>
              <a:t>   1</a:t>
            </a:r>
            <a:r>
              <a:rPr lang="ru-RU" dirty="0"/>
              <a:t>. Случайные</a:t>
            </a:r>
          </a:p>
          <a:p>
            <a:pPr marL="0" indent="0">
              <a:buNone/>
            </a:pPr>
            <a:r>
              <a:rPr lang="ru-RU" dirty="0" smtClean="0"/>
              <a:t>   2</a:t>
            </a:r>
            <a:r>
              <a:rPr lang="ru-RU" dirty="0"/>
              <a:t>. Преднамеренные (чаще </a:t>
            </a:r>
            <a:r>
              <a:rPr lang="ru-RU" dirty="0" smtClean="0"/>
              <a:t>всего суицидальные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smtClean="0"/>
              <a:t>   3</a:t>
            </a:r>
            <a:r>
              <a:rPr lang="ru-RU" dirty="0"/>
              <a:t>. Производственные</a:t>
            </a:r>
          </a:p>
          <a:p>
            <a:pPr marL="0" indent="0">
              <a:buNone/>
            </a:pPr>
            <a:r>
              <a:rPr lang="ru-RU" dirty="0" smtClean="0"/>
              <a:t>   4</a:t>
            </a:r>
            <a:r>
              <a:rPr lang="ru-RU" dirty="0"/>
              <a:t>. Бытовые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марина\зон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" r="54041" b="58190"/>
          <a:stretch/>
        </p:blipFill>
        <p:spPr bwMode="auto">
          <a:xfrm>
            <a:off x="-396552" y="836712"/>
            <a:ext cx="94330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10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Методика зондирования желудка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Положение пациента — лежа или сидя (зависит от возраста ребенка </a:t>
            </a:r>
            <a:r>
              <a:rPr lang="ru-RU" dirty="0" smtClean="0"/>
              <a:t>и его </a:t>
            </a:r>
            <a:r>
              <a:rPr lang="ru-RU" dirty="0"/>
              <a:t>реакции на манипуляцию).</a:t>
            </a:r>
          </a:p>
          <a:p>
            <a:pPr marL="0" indent="0">
              <a:buNone/>
            </a:pPr>
            <a:r>
              <a:rPr lang="ru-RU" dirty="0"/>
              <a:t>2. Голову ребенка необходимо нагнуть несколько вперед независимо </a:t>
            </a:r>
            <a:r>
              <a:rPr lang="ru-RU" dirty="0" smtClean="0"/>
              <a:t>от положения </a:t>
            </a:r>
            <a:r>
              <a:rPr lang="ru-RU" dirty="0"/>
              <a:t>тела </a:t>
            </a:r>
            <a:r>
              <a:rPr lang="ru-RU" dirty="0" smtClean="0"/>
              <a:t>(попросить пациента </a:t>
            </a:r>
            <a:r>
              <a:rPr lang="ru-RU" dirty="0"/>
              <a:t>глубоко </a:t>
            </a:r>
            <a:r>
              <a:rPr lang="ru-RU" dirty="0" smtClean="0"/>
              <a:t>дышать).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Стерильный зонд смочить нейтральной жидкостью: водой или </a:t>
            </a:r>
            <a:r>
              <a:rPr lang="ru-RU" dirty="0" smtClean="0"/>
              <a:t>чаем. Масло  </a:t>
            </a:r>
            <a:r>
              <a:rPr lang="ru-RU" dirty="0"/>
              <a:t>не использовать!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Ввести зонд через нос или рот быстрым, но осторожным движением.</a:t>
            </a:r>
          </a:p>
          <a:p>
            <a:pPr marL="0" indent="0">
              <a:buNone/>
            </a:pPr>
            <a:r>
              <a:rPr lang="ru-RU" dirty="0"/>
              <a:t>При введении зонда просят пациента глотать.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Ввести зонд на необходимую глубину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Временно зафиксировать и проверить правильность </a:t>
            </a:r>
            <a:r>
              <a:rPr lang="ru-RU" dirty="0" smtClean="0"/>
              <a:t>расположения зонда</a:t>
            </a:r>
            <a:r>
              <a:rPr lang="ru-RU" dirty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аличие желудочного отделяемого по зонду </a:t>
            </a:r>
          </a:p>
          <a:p>
            <a:pPr marL="0" indent="0">
              <a:buNone/>
            </a:pPr>
            <a:r>
              <a:rPr lang="ru-RU" dirty="0" smtClean="0"/>
              <a:t>-  проба </a:t>
            </a:r>
            <a:r>
              <a:rPr lang="ru-RU" dirty="0"/>
              <a:t>с введением </a:t>
            </a:r>
            <a:r>
              <a:rPr lang="ru-RU" dirty="0" smtClean="0"/>
              <a:t>воздуха (быстро </a:t>
            </a:r>
            <a:r>
              <a:rPr lang="ru-RU" dirty="0"/>
              <a:t>ввести в зонд 5—10 мл воздуха и одновременно провести аускультацию в </a:t>
            </a:r>
            <a:r>
              <a:rPr lang="ru-RU" dirty="0" smtClean="0"/>
              <a:t>области желудка - четкий </a:t>
            </a:r>
            <a:r>
              <a:rPr lang="ru-RU" dirty="0"/>
              <a:t>сильный шум в </a:t>
            </a:r>
            <a:r>
              <a:rPr lang="ru-RU" dirty="0" smtClean="0"/>
              <a:t>момент введения воздуха).</a:t>
            </a:r>
          </a:p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Следует обязательно осмотреть полость рта, так как зонд может свернуться!</a:t>
            </a:r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Окончательно закрепить зонд с помощью пластыря. При постановке зонда через рот его </a:t>
            </a:r>
            <a:r>
              <a:rPr lang="ru-RU" dirty="0" smtClean="0"/>
              <a:t>закрепляют </a:t>
            </a:r>
            <a:r>
              <a:rPr lang="ru-RU" dirty="0"/>
              <a:t>в углу рта. Пластырь крепят к щеке. При постановке зонда через нос </a:t>
            </a:r>
            <a:r>
              <a:rPr lang="ru-RU" dirty="0" smtClean="0"/>
              <a:t>пластырь крепят </a:t>
            </a:r>
            <a:r>
              <a:rPr lang="ru-RU" dirty="0"/>
              <a:t>к спинке носа.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1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Сорбенты</a:t>
            </a:r>
          </a:p>
          <a:p>
            <a:r>
              <a:rPr lang="ru-RU" dirty="0"/>
              <a:t>При отравлениях у детей наиболее часто используются активированный уголь </a:t>
            </a:r>
            <a:r>
              <a:rPr lang="ru-RU" dirty="0" smtClean="0"/>
              <a:t>и препараты</a:t>
            </a:r>
            <a:r>
              <a:rPr lang="ru-RU" dirty="0"/>
              <a:t>, изготовленные на основе </a:t>
            </a:r>
            <a:r>
              <a:rPr lang="ru-RU" dirty="0" err="1"/>
              <a:t>лигнированной</a:t>
            </a:r>
            <a:r>
              <a:rPr lang="ru-RU" dirty="0"/>
              <a:t> древесины (лигнин гидролизный).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Активированный уголь является универсальным сорбентом, однако он также </a:t>
            </a:r>
            <a:r>
              <a:rPr lang="ru-RU" dirty="0" smtClean="0"/>
              <a:t>наиболее эффективен </a:t>
            </a:r>
            <a:r>
              <a:rPr lang="ru-RU" dirty="0"/>
              <a:t>в течение первых минут после поступления </a:t>
            </a:r>
            <a:r>
              <a:rPr lang="ru-RU" dirty="0" err="1"/>
              <a:t>токсигена</a:t>
            </a:r>
            <a:r>
              <a:rPr lang="ru-RU" dirty="0"/>
              <a:t> и неэффективен спустя 1 </a:t>
            </a:r>
            <a:r>
              <a:rPr lang="ru-RU" dirty="0" smtClean="0"/>
              <a:t>ч после </a:t>
            </a:r>
            <a:r>
              <a:rPr lang="ru-RU" dirty="0"/>
              <a:t>отравления. Также следует помнить, что в некоторых случаях он неэффективен</a:t>
            </a:r>
          </a:p>
        </p:txBody>
      </p:sp>
    </p:spTree>
    <p:extLst>
      <p:ext uri="{BB962C8B-B14F-4D97-AF65-F5344CB8AC3E}">
        <p14:creationId xmlns:p14="http://schemas.microsoft.com/office/powerpoint/2010/main" val="3330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Однократная стартовая доза активированного угля составляет 1—2 г/кг массы тела </a:t>
            </a:r>
            <a:r>
              <a:rPr lang="ru-RU" dirty="0" smtClean="0"/>
              <a:t>с поддержанием </a:t>
            </a:r>
            <a:r>
              <a:rPr lang="ru-RU" dirty="0"/>
              <a:t>эффекта 0,25—0,5 г/кг каждые 4—6—12—24 ч. Назначают его до </a:t>
            </a:r>
            <a:r>
              <a:rPr lang="ru-RU" dirty="0" smtClean="0"/>
              <a:t>вызывания рвоты</a:t>
            </a:r>
            <a:r>
              <a:rPr lang="ru-RU" dirty="0"/>
              <a:t>, промывания желудка, аспирации.</a:t>
            </a:r>
          </a:p>
          <a:p>
            <a:r>
              <a:rPr lang="ru-RU" dirty="0"/>
              <a:t>Активированный уголь противопоказан при непроходимости ЖКТ и угнетении </a:t>
            </a:r>
            <a:r>
              <a:rPr lang="ru-RU" dirty="0" smtClean="0"/>
              <a:t>сознания без </a:t>
            </a:r>
            <a:r>
              <a:rPr lang="ru-RU" dirty="0"/>
              <a:t>интубации трахеи, а также в случае проглатывания едких веществ.</a:t>
            </a:r>
          </a:p>
          <a:p>
            <a:r>
              <a:rPr lang="ru-RU" dirty="0"/>
              <a:t>Следует отметить, что назначение активированного угля не является обязательным </a:t>
            </a:r>
            <a:r>
              <a:rPr lang="ru-RU" dirty="0" smtClean="0"/>
              <a:t>на </a:t>
            </a:r>
            <a:r>
              <a:rPr lang="ru-RU" dirty="0" err="1" smtClean="0"/>
              <a:t>догоспитальном</a:t>
            </a:r>
            <a:r>
              <a:rPr lang="ru-RU" dirty="0" smtClean="0"/>
              <a:t> </a:t>
            </a:r>
            <a:r>
              <a:rPr lang="ru-RU" dirty="0"/>
              <a:t>этапе </a:t>
            </a:r>
          </a:p>
        </p:txBody>
      </p:sp>
    </p:spTree>
    <p:extLst>
      <p:ext uri="{BB962C8B-B14F-4D97-AF65-F5344CB8AC3E}">
        <p14:creationId xmlns:p14="http://schemas.microsoft.com/office/powerpoint/2010/main" val="29109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Активность активированного угля как универсального антидота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157"/>
              </p:ext>
            </p:extLst>
          </p:nvPr>
        </p:nvGraphicFramePr>
        <p:xfrm>
          <a:off x="457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Неэффективен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Хлорпропамид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err="1" smtClean="0"/>
                        <a:t>Циклоспорин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err="1" smtClean="0"/>
                        <a:t>Дигоксин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err="1" smtClean="0"/>
                        <a:t>Метотрексат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err="1" smtClean="0"/>
                        <a:t>Фенобарбитал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err="1" smtClean="0"/>
                        <a:t>Фенитоин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Салицилаты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Теофиллин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Трициклические антидепрессанты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Кислоты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Щелочи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Борная кислота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Бромиды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Цианиды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Этанол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Препараты железа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Йодиды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Карбонат лития</a:t>
                      </a:r>
                    </a:p>
                    <a:p>
                      <a:r>
                        <a:rPr lang="ru-RU" dirty="0" smtClean="0"/>
                        <a:t>Соли тяжелых металлов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7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3. </a:t>
            </a:r>
            <a:r>
              <a:rPr lang="ru-RU" dirty="0">
                <a:solidFill>
                  <a:srgbClr val="C00000"/>
                </a:solidFill>
              </a:rPr>
              <a:t>Мероприятия по удалению всосавшегося яда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догоспитальном</a:t>
            </a:r>
            <a:r>
              <a:rPr lang="ru-RU" dirty="0"/>
              <a:t> этапе единственным методом терапии, направленным на </a:t>
            </a:r>
            <a:r>
              <a:rPr lang="ru-RU" dirty="0" smtClean="0"/>
              <a:t>удаление всосавшегося </a:t>
            </a:r>
            <a:r>
              <a:rPr lang="ru-RU" dirty="0"/>
              <a:t>яда, является </a:t>
            </a:r>
            <a:r>
              <a:rPr lang="ru-RU" b="1" dirty="0" err="1"/>
              <a:t>инфузионная</a:t>
            </a:r>
            <a:r>
              <a:rPr lang="ru-RU" b="1" dirty="0"/>
              <a:t> терапия</a:t>
            </a:r>
            <a:r>
              <a:rPr lang="ru-RU" dirty="0"/>
              <a:t>, которую проводят из расчета </a:t>
            </a:r>
            <a:r>
              <a:rPr lang="ru-RU" b="1" dirty="0"/>
              <a:t>10 мл/кг в час</a:t>
            </a:r>
          </a:p>
          <a:p>
            <a:r>
              <a:rPr lang="ru-RU" dirty="0" smtClean="0"/>
              <a:t> </a:t>
            </a:r>
            <a:r>
              <a:rPr lang="ru-RU" dirty="0"/>
              <a:t>В качестве растворов для </a:t>
            </a:r>
            <a:r>
              <a:rPr lang="ru-RU" dirty="0" err="1"/>
              <a:t>инфузии</a:t>
            </a:r>
            <a:r>
              <a:rPr lang="ru-RU" dirty="0"/>
              <a:t> используются сбалансированные </a:t>
            </a:r>
            <a:r>
              <a:rPr lang="ru-RU" dirty="0" err="1" smtClean="0"/>
              <a:t>кристаллоидные</a:t>
            </a:r>
            <a:r>
              <a:rPr lang="ru-RU" dirty="0" smtClean="0"/>
              <a:t> растворы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Оптимальным </a:t>
            </a:r>
            <a:r>
              <a:rPr lang="ru-RU" dirty="0"/>
              <a:t>раствором для </a:t>
            </a:r>
            <a:r>
              <a:rPr lang="ru-RU" dirty="0" err="1"/>
              <a:t>инфузии</a:t>
            </a:r>
            <a:r>
              <a:rPr lang="ru-RU" dirty="0"/>
              <a:t> при отравлениях у детей является </a:t>
            </a:r>
            <a:r>
              <a:rPr lang="ru-RU" dirty="0" err="1"/>
              <a:t>меглюмина</a:t>
            </a:r>
            <a:endParaRPr lang="ru-RU" dirty="0"/>
          </a:p>
          <a:p>
            <a:r>
              <a:rPr lang="ru-RU" dirty="0"/>
              <a:t>натрия </a:t>
            </a:r>
            <a:r>
              <a:rPr lang="ru-RU" dirty="0" err="1"/>
              <a:t>сукцинат</a:t>
            </a:r>
            <a:r>
              <a:rPr lang="ru-RU" dirty="0"/>
              <a:t> (противопоказан у детей до 1 года!)</a:t>
            </a:r>
          </a:p>
        </p:txBody>
      </p:sp>
    </p:spTree>
    <p:extLst>
      <p:ext uri="{BB962C8B-B14F-4D97-AF65-F5344CB8AC3E}">
        <p14:creationId xmlns:p14="http://schemas.microsoft.com/office/powerpoint/2010/main" val="37194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r>
              <a:rPr lang="ru-RU" sz="3200" dirty="0"/>
              <a:t>Специфическая терапия отравлений (антидоты)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161133"/>
              </p:ext>
            </p:extLst>
          </p:nvPr>
        </p:nvGraphicFramePr>
        <p:xfrm>
          <a:off x="107505" y="620687"/>
          <a:ext cx="8928990" cy="471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/>
                <a:gridCol w="1584176"/>
                <a:gridCol w="4968551"/>
              </a:tblGrid>
              <a:tr h="666945">
                <a:tc>
                  <a:txBody>
                    <a:bodyPr/>
                    <a:lstStyle/>
                    <a:p>
                      <a:r>
                        <a:rPr lang="ru-RU" dirty="0" smtClean="0"/>
                        <a:t>Токсическое 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Антидот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применения</a:t>
                      </a:r>
                      <a:endParaRPr lang="ru-RU" dirty="0"/>
                    </a:p>
                  </a:txBody>
                  <a:tcPr/>
                </a:tc>
              </a:tr>
              <a:tr h="1524446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Наркотики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Налоксон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Вводят внутривенно. Стартовая доза у подростков — 0,4 мг (1 мл). У детей младшего возраста — 0,01 мг/кг.</a:t>
                      </a:r>
                    </a:p>
                    <a:p>
                      <a:r>
                        <a:rPr lang="ru-RU" dirty="0" smtClean="0"/>
                        <a:t>При отсутствии эффекта через 2 мин дополнительно вводят 0,3 мг/кг</a:t>
                      </a:r>
                      <a:endParaRPr lang="ru-RU" dirty="0"/>
                    </a:p>
                  </a:txBody>
                  <a:tcPr/>
                </a:tc>
              </a:tr>
              <a:tr h="99702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Варфарин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дикумарол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средства от грызунов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Менадион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(витамин К)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Вводят внутривенно в дозе 2-5 мг/кг. Учитывая</a:t>
                      </a:r>
                    </a:p>
                    <a:p>
                      <a:r>
                        <a:rPr lang="ru-RU" dirty="0" smtClean="0"/>
                        <a:t>интенсивный метаболизм препарата, показаны</a:t>
                      </a:r>
                    </a:p>
                    <a:p>
                      <a:r>
                        <a:rPr lang="ru-RU" dirty="0" smtClean="0"/>
                        <a:t>повторные инъекции</a:t>
                      </a:r>
                      <a:endParaRPr lang="ru-RU" dirty="0"/>
                    </a:p>
                  </a:txBody>
                  <a:tcPr/>
                </a:tc>
              </a:tr>
              <a:tr h="1524446"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Фосфорорганические</a:t>
                      </a:r>
                    </a:p>
                    <a:p>
                      <a:r>
                        <a:rPr lang="ru-RU" dirty="0" smtClean="0"/>
                        <a:t>соединения, ингибиторы</a:t>
                      </a:r>
                    </a:p>
                    <a:p>
                      <a:r>
                        <a:rPr lang="ru-RU" dirty="0" err="1" smtClean="0"/>
                        <a:t>ацетилхолинэстеразы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Атропин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Вводят внутривенно в стартовой дозе 0,05 мг/кг (1-4 мг).</a:t>
                      </a:r>
                    </a:p>
                    <a:p>
                      <a:r>
                        <a:rPr lang="ru-RU" dirty="0" smtClean="0"/>
                        <a:t>В дальнейшем — каждые 2-5 мин в дозе 2 мг до</a:t>
                      </a:r>
                    </a:p>
                    <a:p>
                      <a:r>
                        <a:rPr lang="ru-RU" dirty="0" smtClean="0"/>
                        <a:t>достижения эффекта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1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r>
              <a:rPr lang="ru-RU" sz="3200" dirty="0"/>
              <a:t>Специфическая терапия отравлений (антидоты)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179104"/>
              </p:ext>
            </p:extLst>
          </p:nvPr>
        </p:nvGraphicFramePr>
        <p:xfrm>
          <a:off x="1" y="620687"/>
          <a:ext cx="9143998" cy="697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19"/>
                <a:gridCol w="1800200"/>
                <a:gridCol w="5292079"/>
              </a:tblGrid>
              <a:tr h="666945">
                <a:tc>
                  <a:txBody>
                    <a:bodyPr/>
                    <a:lstStyle/>
                    <a:p>
                      <a:r>
                        <a:rPr lang="ru-RU" dirty="0" smtClean="0"/>
                        <a:t>Токсическое 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Антидот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применения</a:t>
                      </a:r>
                      <a:endParaRPr lang="ru-RU" dirty="0"/>
                    </a:p>
                  </a:txBody>
                  <a:tcPr/>
                </a:tc>
              </a:tr>
              <a:tr h="1524446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Парацетамол, токсические</a:t>
                      </a:r>
                    </a:p>
                    <a:p>
                      <a:r>
                        <a:rPr lang="ru-RU" dirty="0" smtClean="0"/>
                        <a:t>продукты обмена</a:t>
                      </a:r>
                    </a:p>
                    <a:p>
                      <a:r>
                        <a:rPr lang="ru-RU" dirty="0" smtClean="0"/>
                        <a:t>(летальный синтез)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Ацетилцистеин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(не позднее 36 ч</a:t>
                      </a:r>
                    </a:p>
                    <a:p>
                      <a:r>
                        <a:rPr lang="ru-RU" dirty="0" smtClean="0"/>
                        <a:t>после</a:t>
                      </a:r>
                    </a:p>
                    <a:p>
                      <a:r>
                        <a:rPr lang="ru-RU" dirty="0" smtClean="0"/>
                        <a:t>отравления)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Пациентам с массой тела до 20 кг </a:t>
                      </a:r>
                      <a:r>
                        <a:rPr lang="ru-RU" dirty="0" err="1" smtClean="0"/>
                        <a:t>ацетилцистеин</a:t>
                      </a:r>
                      <a:r>
                        <a:rPr lang="ru-RU" dirty="0" smtClean="0"/>
                        <a:t> вводят внутривенно капельно. Стартовая доза — 150 мг/кг в 3 мл/кг 5% раствора глюкозы в течение 15 мин. </a:t>
                      </a:r>
                    </a:p>
                    <a:p>
                      <a:r>
                        <a:rPr lang="ru-RU" dirty="0" smtClean="0"/>
                        <a:t>В дальнейшем препарат вводят в дозе 50 мл/кг в 7 мл/кг 5% раствора глюкозы в течение 40 мин и затем в дозе 100 мг/кг в 14 мл/кг 5% раствора декстрозы в течение 16 ч.</a:t>
                      </a:r>
                    </a:p>
                    <a:p>
                      <a:r>
                        <a:rPr lang="ru-RU" dirty="0" smtClean="0"/>
                        <a:t>Для более крупных детей объем декстрозы можно увеличить. Если имеются признаки токсического поражения печени, по прошествии 20 ч </a:t>
                      </a:r>
                      <a:r>
                        <a:rPr lang="ru-RU" dirty="0" err="1" smtClean="0"/>
                        <a:t>инфузию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ацетилцистеина</a:t>
                      </a:r>
                      <a:r>
                        <a:rPr lang="ru-RU" dirty="0" smtClean="0"/>
                        <a:t> необходимо продолжить</a:t>
                      </a:r>
                    </a:p>
                  </a:txBody>
                  <a:tcPr/>
                </a:tc>
              </a:tr>
              <a:tr h="558288">
                <a:tc>
                  <a:txBody>
                    <a:bodyPr/>
                    <a:lstStyle/>
                    <a:p>
                      <a:r>
                        <a:rPr lang="ru-RU" dirty="0" smtClean="0"/>
                        <a:t>Клофелин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Метоклопрамид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 насыщения — 0,5 мг/кг. Поддерживающая доза — 0,25 мг/кг за 4-5 ч</a:t>
                      </a:r>
                      <a:endParaRPr lang="ru-RU" dirty="0"/>
                    </a:p>
                  </a:txBody>
                  <a:tcPr/>
                </a:tc>
              </a:tr>
              <a:tr h="152444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Гидразиновые</a:t>
                      </a:r>
                      <a:r>
                        <a:rPr lang="ru-RU" dirty="0" smtClean="0"/>
                        <a:t> производные [</a:t>
                      </a:r>
                      <a:r>
                        <a:rPr lang="ru-RU" dirty="0" err="1" smtClean="0"/>
                        <a:t>изониазид</a:t>
                      </a:r>
                      <a:r>
                        <a:rPr lang="ru-RU" dirty="0" smtClean="0"/>
                        <a:t>, грибы</a:t>
                      </a:r>
                    </a:p>
                    <a:p>
                      <a:r>
                        <a:rPr lang="ru-RU" dirty="0" smtClean="0"/>
                        <a:t>рода </a:t>
                      </a:r>
                      <a:r>
                        <a:rPr lang="ru-RU" dirty="0" err="1" smtClean="0"/>
                        <a:t>Gyromitra</a:t>
                      </a:r>
                      <a:r>
                        <a:rPr lang="ru-RU" dirty="0" smtClean="0"/>
                        <a:t> (строчки),</a:t>
                      </a:r>
                    </a:p>
                    <a:p>
                      <a:r>
                        <a:rPr lang="ru-RU" dirty="0" smtClean="0"/>
                        <a:t>содержащие </a:t>
                      </a:r>
                      <a:r>
                        <a:rPr lang="ru-RU" dirty="0" err="1" smtClean="0"/>
                        <a:t>гирометрин</a:t>
                      </a:r>
                      <a:r>
                        <a:rPr lang="ru-RU" dirty="0" smtClean="0"/>
                        <a:t>],</a:t>
                      </a:r>
                    </a:p>
                    <a:p>
                      <a:r>
                        <a:rPr lang="ru-RU" dirty="0" smtClean="0"/>
                        <a:t>этиленгликоль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Пиридоксин</a:t>
                      </a:r>
                    </a:p>
                    <a:p>
                      <a:r>
                        <a:rPr lang="ru-RU" dirty="0" smtClean="0"/>
                        <a:t>(витамин В6)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 пиридоксина на 1 г гидразина (70-375 мг/кг). При отравлении этиленгликолем доза пиридоксина</a:t>
                      </a:r>
                    </a:p>
                    <a:p>
                      <a:r>
                        <a:rPr lang="ru-RU" dirty="0" smtClean="0"/>
                        <a:t>составляет по 50 мг каждые 6 ч до устранения ацидоза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r>
              <a:rPr lang="ru-RU" sz="3200" dirty="0"/>
              <a:t>Специфическая терапия отравлений (антидоты)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342618"/>
              </p:ext>
            </p:extLst>
          </p:nvPr>
        </p:nvGraphicFramePr>
        <p:xfrm>
          <a:off x="1" y="620687"/>
          <a:ext cx="9143998" cy="484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19"/>
                <a:gridCol w="1656184"/>
                <a:gridCol w="5436095"/>
              </a:tblGrid>
              <a:tr h="666945">
                <a:tc>
                  <a:txBody>
                    <a:bodyPr/>
                    <a:lstStyle/>
                    <a:p>
                      <a:r>
                        <a:rPr lang="ru-RU" dirty="0" smtClean="0"/>
                        <a:t>Токсическое 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Антидот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применения</a:t>
                      </a:r>
                      <a:endParaRPr lang="ru-RU" dirty="0"/>
                    </a:p>
                  </a:txBody>
                  <a:tcPr/>
                </a:tc>
              </a:tr>
              <a:tr h="91723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Бензодиазепины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Флумазенил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Стартовая доза 0,05-0,1 мг/кг. Суточная доза 1-10 мг.</a:t>
                      </a:r>
                    </a:p>
                    <a:p>
                      <a:r>
                        <a:rPr lang="ru-RU" dirty="0" smtClean="0"/>
                        <a:t>NB! действие </a:t>
                      </a:r>
                      <a:r>
                        <a:rPr lang="ru-RU" dirty="0" err="1" smtClean="0"/>
                        <a:t>флумазенила</a:t>
                      </a:r>
                      <a:r>
                        <a:rPr lang="ru-RU" dirty="0" smtClean="0"/>
                        <a:t> развивается через 1-2 мин и продолжается в течение 2-5 ч</a:t>
                      </a: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железа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Дефероксамин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Стартовая доза — внутривенно 15 мг/(</a:t>
                      </a:r>
                      <a:r>
                        <a:rPr lang="ru-RU" dirty="0" err="1" smtClean="0"/>
                        <a:t>кгхч</a:t>
                      </a:r>
                      <a:r>
                        <a:rPr lang="ru-RU" dirty="0" smtClean="0"/>
                        <a:t>) с</a:t>
                      </a:r>
                    </a:p>
                    <a:p>
                      <a:r>
                        <a:rPr lang="ru-RU" dirty="0" smtClean="0"/>
                        <a:t>последующим снижением через 4-6 ч (максимальная</a:t>
                      </a:r>
                    </a:p>
                    <a:p>
                      <a:r>
                        <a:rPr lang="ru-RU" dirty="0" smtClean="0"/>
                        <a:t>доза — 80 мг/кг в сутки, не более 6 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). Прекратить</a:t>
                      </a:r>
                    </a:p>
                    <a:p>
                      <a:r>
                        <a:rPr lang="ru-RU" dirty="0" err="1" smtClean="0"/>
                        <a:t>инфузию</a:t>
                      </a:r>
                      <a:r>
                        <a:rPr lang="ru-RU" dirty="0" smtClean="0"/>
                        <a:t> при достижении стабильного состояния</a:t>
                      </a:r>
                    </a:p>
                    <a:p>
                      <a:r>
                        <a:rPr lang="ru-RU" dirty="0" smtClean="0"/>
                        <a:t>больного и уровне железа в сыворотке крови ниже 60 </a:t>
                      </a:r>
                      <a:r>
                        <a:rPr lang="ru-RU" dirty="0" err="1" smtClean="0"/>
                        <a:t>мкмоль</a:t>
                      </a:r>
                      <a:r>
                        <a:rPr lang="ru-RU" dirty="0" smtClean="0"/>
                        <a:t>/л</a:t>
                      </a:r>
                      <a:endParaRPr lang="ru-RU" dirty="0"/>
                    </a:p>
                  </a:txBody>
                  <a:tcPr/>
                </a:tc>
              </a:tr>
              <a:tr h="152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Метгемоглобинообразователи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Метиленовый</a:t>
                      </a:r>
                    </a:p>
                    <a:p>
                      <a:r>
                        <a:rPr lang="ru-RU" dirty="0" smtClean="0"/>
                        <a:t>синий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Вводят внутривенно в виде 1% раствора в дозе 1-2 мг/кг. При необходимости повторяют в той же дозе. У грудных детей суточная доза не должна превышать 4 мг/кг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350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Отравления органическими кислотами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133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Клиническая </a:t>
            </a:r>
            <a:r>
              <a:rPr lang="ru-RU" dirty="0"/>
              <a:t>картина складывается из симптомов химического ожога ротоглотки </a:t>
            </a:r>
            <a:r>
              <a:rPr lang="ru-RU" dirty="0" smtClean="0"/>
              <a:t>и пищевода</a:t>
            </a:r>
            <a:r>
              <a:rPr lang="ru-RU" dirty="0"/>
              <a:t>, при выраженном отеке мягких тканей ротоглотки может развиваться </a:t>
            </a:r>
            <a:r>
              <a:rPr lang="ru-RU" dirty="0" smtClean="0"/>
              <a:t>дыхательная недостаточность </a:t>
            </a:r>
            <a:r>
              <a:rPr lang="ru-RU" dirty="0"/>
              <a:t>по </a:t>
            </a:r>
            <a:r>
              <a:rPr lang="ru-RU" dirty="0" err="1"/>
              <a:t>обструктивному</a:t>
            </a:r>
            <a:r>
              <a:rPr lang="ru-RU" dirty="0"/>
              <a:t> типу.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тяжелых случаях может отмечаться </a:t>
            </a:r>
            <a:r>
              <a:rPr lang="ru-RU" dirty="0" smtClean="0"/>
              <a:t>желудочное кровотечение </a:t>
            </a:r>
            <a:r>
              <a:rPr lang="ru-RU" dirty="0"/>
              <a:t>с явлениями шока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Симптомы: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1.Ожог ротовой полости и пищевода.</a:t>
            </a:r>
          </a:p>
          <a:p>
            <a:pPr marL="0" indent="0">
              <a:buNone/>
            </a:pPr>
            <a:r>
              <a:rPr lang="ru-RU" dirty="0"/>
              <a:t>2.Выраженный болевой синдром.</a:t>
            </a:r>
          </a:p>
          <a:p>
            <a:pPr marL="0" indent="0">
              <a:buNone/>
            </a:pPr>
            <a:r>
              <a:rPr lang="ru-RU" dirty="0"/>
              <a:t>3.Гиперсаливация.</a:t>
            </a:r>
          </a:p>
          <a:p>
            <a:pPr marL="0" indent="0">
              <a:buNone/>
            </a:pPr>
            <a:r>
              <a:rPr lang="ru-RU" dirty="0"/>
              <a:t>4.Дыхательная недостаточность по </a:t>
            </a:r>
            <a:r>
              <a:rPr lang="ru-RU" dirty="0" err="1"/>
              <a:t>обструктивному</a:t>
            </a:r>
            <a:r>
              <a:rPr lang="ru-RU" dirty="0"/>
              <a:t> типу.</a:t>
            </a:r>
          </a:p>
        </p:txBody>
      </p:sp>
    </p:spTree>
    <p:extLst>
      <p:ext uri="{BB962C8B-B14F-4D97-AF65-F5344CB8AC3E}">
        <p14:creationId xmlns:p14="http://schemas.microsoft.com/office/powerpoint/2010/main" val="19223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 </a:t>
            </a:r>
            <a:r>
              <a:rPr lang="ru-RU" dirty="0" smtClean="0">
                <a:solidFill>
                  <a:srgbClr val="C00000"/>
                </a:solidFill>
              </a:rPr>
              <a:t>тяжести</a:t>
            </a:r>
          </a:p>
          <a:p>
            <a:pPr marL="0" indent="0">
              <a:buNone/>
            </a:pPr>
            <a:r>
              <a:rPr lang="ru-RU" dirty="0" smtClean="0"/>
              <a:t>   1</a:t>
            </a:r>
            <a:r>
              <a:rPr lang="ru-RU" dirty="0"/>
              <a:t>. Легкие</a:t>
            </a:r>
          </a:p>
          <a:p>
            <a:pPr marL="0" indent="0">
              <a:buNone/>
            </a:pPr>
            <a:r>
              <a:rPr lang="ru-RU" dirty="0" smtClean="0"/>
              <a:t>   2</a:t>
            </a:r>
            <a:r>
              <a:rPr lang="ru-RU" dirty="0"/>
              <a:t>. Средней степени тяжести</a:t>
            </a:r>
          </a:p>
          <a:p>
            <a:pPr marL="0" indent="0">
              <a:buNone/>
            </a:pPr>
            <a:r>
              <a:rPr lang="ru-RU" dirty="0" smtClean="0"/>
              <a:t>   3</a:t>
            </a:r>
            <a:r>
              <a:rPr lang="ru-RU" dirty="0"/>
              <a:t>. Тяжелые</a:t>
            </a:r>
          </a:p>
          <a:p>
            <a:pPr marL="0" indent="0">
              <a:buNone/>
            </a:pPr>
            <a:r>
              <a:rPr lang="ru-RU" dirty="0" smtClean="0"/>
              <a:t>   4</a:t>
            </a:r>
            <a:r>
              <a:rPr lang="ru-RU" dirty="0"/>
              <a:t>. Крайне тяжелые</a:t>
            </a:r>
          </a:p>
          <a:p>
            <a:pPr marL="0" indent="0">
              <a:buNone/>
            </a:pPr>
            <a:r>
              <a:rPr lang="ru-RU" dirty="0" smtClean="0"/>
              <a:t>   5</a:t>
            </a:r>
            <a:r>
              <a:rPr lang="ru-RU" dirty="0"/>
              <a:t>. Смертельные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2320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Отравления органическими кислотами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Мероприятия скорой медицинской помощи на </a:t>
            </a:r>
            <a:r>
              <a:rPr lang="ru-RU" dirty="0" err="1"/>
              <a:t>догоспитальном</a:t>
            </a:r>
            <a:r>
              <a:rPr lang="ru-RU" dirty="0"/>
              <a:t> </a:t>
            </a:r>
            <a:r>
              <a:rPr lang="ru-RU" dirty="0" smtClean="0"/>
              <a:t>этапе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Реанимационные мероприятия при нарушении витальных функций</a:t>
            </a:r>
          </a:p>
          <a:p>
            <a:pPr marL="0" indent="0">
              <a:buNone/>
            </a:pPr>
            <a:r>
              <a:rPr lang="ru-RU" dirty="0" smtClean="0"/>
              <a:t>   (</a:t>
            </a:r>
            <a:r>
              <a:rPr lang="ru-RU" dirty="0"/>
              <a:t>обеспечение проходимости верхних дыхательных путей, адекватного дыхания </a:t>
            </a:r>
            <a:r>
              <a:rPr lang="ru-RU" dirty="0" smtClean="0"/>
              <a:t>и кровообращения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2. Обеспечение венозного доступа.</a:t>
            </a:r>
          </a:p>
          <a:p>
            <a:pPr marL="0" indent="0">
              <a:buNone/>
            </a:pPr>
            <a:r>
              <a:rPr lang="ru-RU" dirty="0"/>
              <a:t>3. Аналгезия (при выраженной боли — наркотические анальгетики в возрастных дозах).</a:t>
            </a:r>
          </a:p>
          <a:p>
            <a:pPr marL="0" indent="0">
              <a:buNone/>
            </a:pPr>
            <a:r>
              <a:rPr lang="ru-RU" dirty="0"/>
              <a:t>4. Зондовое промывание желудка водой (после предварительного обезболивания):</a:t>
            </a:r>
          </a:p>
          <a:p>
            <a:pPr marL="0" indent="0">
              <a:buNone/>
            </a:pPr>
            <a:r>
              <a:rPr lang="ru-RU" dirty="0" smtClean="0"/>
              <a:t>    ■ </a:t>
            </a:r>
            <a:r>
              <a:rPr lang="ru-RU" dirty="0"/>
              <a:t>промывание желудка </a:t>
            </a:r>
            <a:r>
              <a:rPr lang="ru-RU" dirty="0" err="1"/>
              <a:t>беззондовым</a:t>
            </a:r>
            <a:r>
              <a:rPr lang="ru-RU" dirty="0"/>
              <a:t> методом категорически противопоказано;</a:t>
            </a:r>
          </a:p>
          <a:p>
            <a:pPr marL="0" indent="0">
              <a:buNone/>
            </a:pPr>
            <a:r>
              <a:rPr lang="ru-RU" dirty="0" smtClean="0"/>
              <a:t>    ■ </a:t>
            </a:r>
            <a:r>
              <a:rPr lang="ru-RU" dirty="0"/>
              <a:t>промывание желудка растворами щелочей категорически противопоказано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   ■ </a:t>
            </a:r>
            <a:r>
              <a:rPr lang="ru-RU" dirty="0"/>
              <a:t>наличие примеси крови в промывных водах не является </a:t>
            </a:r>
            <a:r>
              <a:rPr lang="ru-RU" dirty="0" smtClean="0"/>
              <a:t>противопоказанием  к </a:t>
            </a:r>
            <a:r>
              <a:rPr lang="ru-RU" dirty="0"/>
              <a:t>продолжению манипуляции</a:t>
            </a:r>
          </a:p>
          <a:p>
            <a:pPr marL="0" indent="0">
              <a:buNone/>
            </a:pPr>
            <a:r>
              <a:rPr lang="ru-RU" dirty="0"/>
              <a:t>5. Преднизолон в дозе 5 мг/кг внутривенно </a:t>
            </a:r>
            <a:r>
              <a:rPr lang="ru-RU" dirty="0" err="1"/>
              <a:t>болюсно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Инфузия</a:t>
            </a:r>
            <a:r>
              <a:rPr lang="ru-RU" dirty="0"/>
              <a:t> 0,9% раствора натрия хлорида в дозе 10 мл/кг за час.</a:t>
            </a:r>
          </a:p>
          <a:p>
            <a:pPr marL="0" indent="0">
              <a:buNone/>
            </a:pPr>
            <a:r>
              <a:rPr lang="ru-RU" dirty="0"/>
              <a:t>7. Мониторинг витальных функций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6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Отравления едкими щелочами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Клиническая </a:t>
            </a:r>
            <a:r>
              <a:rPr lang="ru-RU" dirty="0"/>
              <a:t>картина, такая же, как и при отравлениях органическими кислотами,</a:t>
            </a:r>
          </a:p>
          <a:p>
            <a:r>
              <a:rPr lang="ru-RU" dirty="0"/>
              <a:t>складывается из симптомов химического ожога ротоглотки и пищевода; при выраженном отеке</a:t>
            </a:r>
          </a:p>
          <a:p>
            <a:r>
              <a:rPr lang="ru-RU" dirty="0"/>
              <a:t>мягких тканей ротоглотки может развиваться дыхательная недостаточность по </a:t>
            </a:r>
            <a:r>
              <a:rPr lang="ru-RU" dirty="0" err="1"/>
              <a:t>обструктивному</a:t>
            </a:r>
            <a:endParaRPr lang="ru-RU" dirty="0"/>
          </a:p>
          <a:p>
            <a:r>
              <a:rPr lang="ru-RU" dirty="0"/>
              <a:t>типу. В тяжелых случаях может отмечаться желудочное кровотечение с явлениями шока.</a:t>
            </a:r>
          </a:p>
          <a:p>
            <a:r>
              <a:rPr lang="ru-RU" dirty="0"/>
              <a:t>Симптомы:</a:t>
            </a:r>
          </a:p>
          <a:p>
            <a:r>
              <a:rPr lang="ru-RU" dirty="0"/>
              <a:t>1.Ожог ротовой полости и пищевода.</a:t>
            </a:r>
          </a:p>
          <a:p>
            <a:r>
              <a:rPr lang="ru-RU" dirty="0"/>
              <a:t>2.Выраженный болевой синдром.</a:t>
            </a:r>
          </a:p>
          <a:p>
            <a:r>
              <a:rPr lang="ru-RU" dirty="0"/>
              <a:t>3.Гиперсаливация.</a:t>
            </a:r>
          </a:p>
          <a:p>
            <a:r>
              <a:rPr lang="ru-RU" dirty="0"/>
              <a:t>4.Дыхательная недостаточность по </a:t>
            </a:r>
            <a:r>
              <a:rPr lang="ru-RU" dirty="0" err="1"/>
              <a:t>обструктивному</a:t>
            </a:r>
            <a:r>
              <a:rPr lang="ru-RU" dirty="0"/>
              <a:t> типу</a:t>
            </a:r>
          </a:p>
        </p:txBody>
      </p:sp>
    </p:spTree>
    <p:extLst>
      <p:ext uri="{BB962C8B-B14F-4D97-AF65-F5344CB8AC3E}">
        <p14:creationId xmlns:p14="http://schemas.microsoft.com/office/powerpoint/2010/main" val="14210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Отравление</a:t>
            </a:r>
            <a:r>
              <a:rPr lang="ru-RU" dirty="0" smtClean="0"/>
              <a:t> </a:t>
            </a:r>
            <a:r>
              <a:rPr lang="ru-RU" sz="3600" dirty="0" smtClean="0"/>
              <a:t>едкими</a:t>
            </a:r>
            <a:r>
              <a:rPr lang="ru-RU" dirty="0" smtClean="0"/>
              <a:t> </a:t>
            </a:r>
            <a:r>
              <a:rPr lang="ru-RU" sz="3600" dirty="0" smtClean="0"/>
              <a:t>щелочами</a:t>
            </a:r>
            <a:r>
              <a:rPr lang="ru-RU" dirty="0" smtClean="0"/>
              <a:t> (</a:t>
            </a:r>
            <a:r>
              <a:rPr lang="ru-RU" sz="3600" dirty="0" smtClean="0"/>
              <a:t>продолжение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Мероприятия скорой медицинской помощи на </a:t>
            </a:r>
            <a:r>
              <a:rPr lang="ru-RU" dirty="0" err="1"/>
              <a:t>догоспитальном</a:t>
            </a:r>
            <a:r>
              <a:rPr lang="ru-RU" dirty="0"/>
              <a:t> этапе </a:t>
            </a:r>
            <a:endParaRPr lang="ru-RU" dirty="0" smtClean="0"/>
          </a:p>
          <a:p>
            <a:pPr marL="263525" indent="-263525">
              <a:buAutoNum type="arabicPeriod"/>
            </a:pPr>
            <a:r>
              <a:rPr lang="ru-RU" dirty="0" smtClean="0"/>
              <a:t>Реанимационные </a:t>
            </a:r>
            <a:r>
              <a:rPr lang="ru-RU" dirty="0"/>
              <a:t>мероприятия при нарушении витальных функций (обеспечение проходимости верхних дыхательных путей, адекватного дыхания и кровообращения). </a:t>
            </a:r>
          </a:p>
          <a:p>
            <a:pPr marL="263525" indent="-263525">
              <a:buAutoNum type="arabicPeriod"/>
            </a:pPr>
            <a:r>
              <a:rPr lang="ru-RU" dirty="0" smtClean="0"/>
              <a:t>Обеспечение </a:t>
            </a:r>
            <a:r>
              <a:rPr lang="ru-RU" dirty="0"/>
              <a:t>венозного доступа.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Аналгезия (при выраженной боли — наркотические анальгетики в возрастных дозах).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Зондовое промывание желудка (после предварительного обезболивания):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промывание желудка </a:t>
            </a:r>
            <a:r>
              <a:rPr lang="ru-RU" dirty="0" err="1"/>
              <a:t>беззондовым</a:t>
            </a:r>
            <a:r>
              <a:rPr lang="ru-RU" dirty="0"/>
              <a:t> методом категорически противопоказано;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промывание желудка растворами слабых кислот категорически противопоказано;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наличие примеси крови в промывных водах не является противопоказанием к продолжению манипуляции.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Преднизолон в дозе 5 мг/кг внутривенно </a:t>
            </a:r>
            <a:r>
              <a:rPr lang="ru-RU" dirty="0" err="1"/>
              <a:t>болюсно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err="1"/>
              <a:t>Инфузия</a:t>
            </a:r>
            <a:r>
              <a:rPr lang="ru-RU" dirty="0"/>
              <a:t> 0,9% раствора натрия хлорида в дозе 10 мл/кг за час.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Мониторинг витальных функций.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985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Отравление перманганатом калия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Симптомы.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Ожог ротовой полости и пищевода.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Выраженный болевой синдром.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Гиперсаливация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Дыхательная недостаточность по </a:t>
            </a:r>
            <a:r>
              <a:rPr lang="ru-RU" dirty="0" err="1"/>
              <a:t>обструктивному</a:t>
            </a:r>
            <a:r>
              <a:rPr lang="ru-RU" dirty="0"/>
              <a:t> типу.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Гемическая</a:t>
            </a:r>
            <a:r>
              <a:rPr lang="ru-RU" dirty="0"/>
              <a:t> гипоксия.</a:t>
            </a:r>
          </a:p>
        </p:txBody>
      </p:sp>
    </p:spTree>
    <p:extLst>
      <p:ext uri="{BB962C8B-B14F-4D97-AF65-F5344CB8AC3E}">
        <p14:creationId xmlns:p14="http://schemas.microsoft.com/office/powerpoint/2010/main" val="26637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Отравление перманганатом калия (продолжение)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Реанимационные </a:t>
            </a:r>
            <a:r>
              <a:rPr lang="ru-RU" dirty="0"/>
              <a:t>мероприятия при нарушении витальных функций (обеспечение проходимости верхних дыхательных путей, адекватного дыхания и кровообращения).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Удалить </a:t>
            </a:r>
            <a:r>
              <a:rPr lang="ru-RU" dirty="0" err="1"/>
              <a:t>нерастворившиеся</a:t>
            </a:r>
            <a:r>
              <a:rPr lang="ru-RU" dirty="0"/>
              <a:t> кристаллы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Промыть </a:t>
            </a:r>
            <a:r>
              <a:rPr lang="ru-RU" dirty="0"/>
              <a:t>ротовую полость 5% раствором аскорбиновой кислоты или лимонным соком.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Обеспечение </a:t>
            </a:r>
            <a:r>
              <a:rPr lang="ru-RU" dirty="0"/>
              <a:t>венозного доступа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Адекватное </a:t>
            </a:r>
            <a:r>
              <a:rPr lang="ru-RU" dirty="0"/>
              <a:t>обезболивание (при выраженной боли — наркотические анальгетики в возрастных дозах).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Зондовое </a:t>
            </a:r>
            <a:r>
              <a:rPr lang="ru-RU" dirty="0"/>
              <a:t>промывание желудка (после предварительного обезболивания).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Преднизолон </a:t>
            </a:r>
            <a:r>
              <a:rPr lang="ru-RU" dirty="0"/>
              <a:t>в дозе 5 мг/кг внутривенно </a:t>
            </a:r>
            <a:r>
              <a:rPr lang="ru-RU" dirty="0" err="1"/>
              <a:t>болюсно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Назначение </a:t>
            </a:r>
            <a:r>
              <a:rPr lang="ru-RU" dirty="0"/>
              <a:t>антидотов: </a:t>
            </a:r>
            <a:r>
              <a:rPr lang="ru-RU" dirty="0" smtClean="0"/>
              <a:t>- аскорбиновая кислота </a:t>
            </a:r>
            <a:r>
              <a:rPr lang="ru-RU" dirty="0"/>
              <a:t>— вводят внутривенно струйно в возрастной </a:t>
            </a:r>
            <a:r>
              <a:rPr lang="ru-RU" dirty="0" smtClean="0"/>
              <a:t>дозе.</a:t>
            </a:r>
          </a:p>
          <a:p>
            <a:pPr marL="0" indent="0">
              <a:buNone/>
            </a:pPr>
            <a:r>
              <a:rPr lang="ru-RU" dirty="0" smtClean="0"/>
              <a:t>Предварительно </a:t>
            </a:r>
            <a:r>
              <a:rPr lang="ru-RU" dirty="0"/>
              <a:t>разводят на растворе глюкозы. Детям до 6 </a:t>
            </a:r>
            <a:r>
              <a:rPr lang="ru-RU" dirty="0" err="1"/>
              <a:t>мес</a:t>
            </a:r>
            <a:r>
              <a:rPr lang="ru-RU" dirty="0"/>
              <a:t> не назначают!</a:t>
            </a:r>
          </a:p>
        </p:txBody>
      </p:sp>
    </p:spTree>
    <p:extLst>
      <p:ext uri="{BB962C8B-B14F-4D97-AF65-F5344CB8AC3E}">
        <p14:creationId xmlns:p14="http://schemas.microsoft.com/office/powerpoint/2010/main" val="12044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Доза аскорбиновой кислоты в зависимости от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644992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Возраст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Доза, мл 	</a:t>
                      </a:r>
                    </a:p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7-12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мес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0,75 	</a:t>
                      </a:r>
                    </a:p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1-3 года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1-2 	</a:t>
                      </a:r>
                    </a:p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4-6 лет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2-3 	</a:t>
                      </a:r>
                    </a:p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7-14 лет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3-6 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026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Отравление </a:t>
            </a:r>
            <a:r>
              <a:rPr lang="ru-RU" dirty="0" err="1">
                <a:solidFill>
                  <a:srgbClr val="C00000"/>
                </a:solidFill>
              </a:rPr>
              <a:t>нафазолином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Симптомы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Угнетение </a:t>
            </a:r>
            <a:r>
              <a:rPr lang="ru-RU" dirty="0"/>
              <a:t>сознания различной степени тяжести.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Выраженная </a:t>
            </a:r>
            <a:r>
              <a:rPr lang="ru-RU" dirty="0"/>
              <a:t>бледность кожи. 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Гипотермия.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Синусовая </a:t>
            </a:r>
            <a:r>
              <a:rPr lang="ru-RU" dirty="0" err="1"/>
              <a:t>брадиаритмия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Мероприятия </a:t>
            </a:r>
            <a:r>
              <a:rPr lang="ru-RU" dirty="0"/>
              <a:t>скорой медицинской помощи на </a:t>
            </a:r>
            <a:r>
              <a:rPr lang="ru-RU" dirty="0" err="1"/>
              <a:t>догоспитальном</a:t>
            </a:r>
            <a:r>
              <a:rPr lang="ru-RU" dirty="0"/>
              <a:t> этапе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Реанимационные </a:t>
            </a:r>
            <a:r>
              <a:rPr lang="ru-RU" dirty="0"/>
              <a:t>мероприятия при нарушении витальных функций (обеспечение проходимости верхних дыхательных путей, адекватного дыхания и кровообращения).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Обеспечение </a:t>
            </a:r>
            <a:r>
              <a:rPr lang="ru-RU" dirty="0"/>
              <a:t>венозного доступа.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Инфузия</a:t>
            </a:r>
            <a:r>
              <a:rPr lang="ru-RU" dirty="0" smtClean="0"/>
              <a:t> </a:t>
            </a:r>
            <a:r>
              <a:rPr lang="ru-RU" dirty="0"/>
              <a:t>0,9% раствора натрия хлорида в дозе 10 мл/кг за час.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Мониторинг </a:t>
            </a:r>
            <a:r>
              <a:rPr lang="ru-RU" dirty="0"/>
              <a:t>витальных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42619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Отравление парацетамолом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Симптомы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Токсическое </a:t>
            </a:r>
            <a:r>
              <a:rPr lang="ru-RU" dirty="0"/>
              <a:t>поражение печени.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первые 12—24 ч возникают тошнота, рвота, обильное потоотделение.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Через </a:t>
            </a:r>
            <a:r>
              <a:rPr lang="ru-RU" dirty="0"/>
              <a:t>24—36 ч после приема появляются увеличение и болезненность печени, желтуха, </a:t>
            </a:r>
            <a:r>
              <a:rPr lang="ru-RU" dirty="0" err="1"/>
              <a:t>гипербилирубинемия</a:t>
            </a:r>
            <a:r>
              <a:rPr lang="ru-RU" dirty="0"/>
              <a:t>, </a:t>
            </a:r>
            <a:r>
              <a:rPr lang="ru-RU" dirty="0" err="1"/>
              <a:t>гипераммониемия</a:t>
            </a:r>
            <a:r>
              <a:rPr lang="ru-RU" dirty="0"/>
              <a:t>, удлинение </a:t>
            </a:r>
            <a:r>
              <a:rPr lang="ru-RU" dirty="0" err="1"/>
              <a:t>протромбинового</a:t>
            </a:r>
            <a:r>
              <a:rPr lang="ru-RU" dirty="0"/>
              <a:t> </a:t>
            </a:r>
            <a:r>
              <a:rPr lang="ru-RU" dirty="0" smtClean="0"/>
              <a:t>времени.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Активность </a:t>
            </a:r>
            <a:r>
              <a:rPr lang="ru-RU" dirty="0" err="1"/>
              <a:t>аминотрансфераз</a:t>
            </a:r>
            <a:r>
              <a:rPr lang="ru-RU" dirty="0"/>
              <a:t> в сыворотке достигает максимума на 3—4-е сутки после отравления и при отсутствии печеночной недостаточности возвращается к норме в течение недели.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Гепатотоксическими</a:t>
            </a:r>
            <a:r>
              <a:rPr lang="ru-RU" dirty="0" smtClean="0"/>
              <a:t> </a:t>
            </a:r>
            <a:r>
              <a:rPr lang="ru-RU" dirty="0"/>
              <a:t>свойствами обладают и метаболиты парацетамола.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Тяжесть отравления парацетамолом нельзя оценить по начальным симптомам. Повреждение печени возможно при однократном приеме 3 г парацетамола 2—3-летним ребенком (примерно 150 мг/кг). У подростков токсическая доза превышает 8 г.</a:t>
            </a:r>
          </a:p>
        </p:txBody>
      </p:sp>
    </p:spTree>
    <p:extLst>
      <p:ext uri="{BB962C8B-B14F-4D97-AF65-F5344CB8AC3E}">
        <p14:creationId xmlns:p14="http://schemas.microsoft.com/office/powerpoint/2010/main" val="20456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8" y="116632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Отравление парацетамолом (продолжение)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Реанимационные </a:t>
            </a:r>
            <a:r>
              <a:rPr lang="ru-RU" dirty="0"/>
              <a:t>мероприятия при нарушении витальных функций (обеспечение проходимости верхних дыхательных путей, адекватного дыхания и кровообращения).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Обеспечение венозного доступа.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Зондовое промывание желудка (после предварительного обезболивания).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Прием активированного угля (в ближайшие 4 ч после отравления!).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При отравлении парацетамолом тяжелой степени (в том числе при количестве принятого парацетамола 150 мг/кг и более или при сохранении токсической концентрации парацетамола в сыворотке крови через 4 ч) используется антидот — </a:t>
            </a:r>
            <a:r>
              <a:rPr lang="ru-RU" dirty="0" err="1" smtClean="0"/>
              <a:t>ацетилцистеин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Противопоказаны </a:t>
            </a:r>
            <a:r>
              <a:rPr lang="ru-RU" dirty="0"/>
              <a:t>индукторы синтеза ферментов (</a:t>
            </a:r>
            <a:r>
              <a:rPr lang="ru-RU" dirty="0" err="1"/>
              <a:t>фенобарбитал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 err="1"/>
              <a:t>Инфузия</a:t>
            </a:r>
            <a:r>
              <a:rPr lang="ru-RU" dirty="0"/>
              <a:t> 0,9% раствора натрия хлорида в дозе 10 мл/кг за час.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Мониторинг витальных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19862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Отравление ядом змей (укус гадюки)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Симптомы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Резкая </a:t>
            </a:r>
            <a:r>
              <a:rPr lang="ru-RU" dirty="0"/>
              <a:t>боль в месте укуса.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Выраженный </a:t>
            </a:r>
            <a:r>
              <a:rPr lang="ru-RU" dirty="0"/>
              <a:t>отек мягких тканей, нарастающий в динамике, </a:t>
            </a:r>
            <a:r>
              <a:rPr lang="ru-RU" dirty="0" err="1"/>
              <a:t>лимфостаз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Имбибиция</a:t>
            </a:r>
            <a:r>
              <a:rPr lang="ru-RU" dirty="0" smtClean="0"/>
              <a:t> </a:t>
            </a:r>
            <a:r>
              <a:rPr lang="ru-RU" dirty="0"/>
              <a:t>кожи и подкожной жировой клетчатки кровью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Явления </a:t>
            </a:r>
            <a:r>
              <a:rPr lang="ru-RU" dirty="0"/>
              <a:t>недостаточности кровообращения.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Мероприятия </a:t>
            </a:r>
            <a:r>
              <a:rPr lang="ru-RU" dirty="0"/>
              <a:t>скорой медицинской помощи на </a:t>
            </a:r>
            <a:r>
              <a:rPr lang="ru-RU" dirty="0" err="1"/>
              <a:t>догоспитальном</a:t>
            </a:r>
            <a:r>
              <a:rPr lang="ru-RU" dirty="0"/>
              <a:t> </a:t>
            </a:r>
            <a:r>
              <a:rPr lang="ru-RU" dirty="0" smtClean="0"/>
              <a:t>этапе: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1. Реанимационные мероприятия при нарушении витальных функций (обеспечение проходимости верхних дыхательных путей, адекватного дыхания и кровообращения).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Обработка места укуса раствором антисептика. 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Обеспечение венозного доступа.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Адекватное обезболивание (наркотические анальгетики в возрастных дозах при интенсивной боли).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Преднизолон в дозе 5 мг/кг внутривенно </a:t>
            </a:r>
            <a:r>
              <a:rPr lang="ru-RU" dirty="0" err="1"/>
              <a:t>болюсно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err="1"/>
              <a:t>Инфузия</a:t>
            </a:r>
            <a:r>
              <a:rPr lang="ru-RU" dirty="0"/>
              <a:t> 0,9% раствора натрия хлорида в дозе 10 мл/кг за 30 мин.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Назначение антигистаминных препаратов в возрастной дозе (табл.11).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</a:t>
            </a:r>
            <a:r>
              <a:rPr lang="ru-RU" dirty="0"/>
              <a:t>. Назначение кальция глюконата в дозе 100 мг/кг внутривенно </a:t>
            </a:r>
            <a:r>
              <a:rPr lang="ru-RU" dirty="0" err="1"/>
              <a:t>болюсно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9</a:t>
            </a:r>
            <a:r>
              <a:rPr lang="ru-RU" dirty="0"/>
              <a:t>. Иммобилизация и возвышенное положение конечности.</a:t>
            </a:r>
          </a:p>
        </p:txBody>
      </p:sp>
    </p:spTree>
    <p:extLst>
      <p:ext uri="{BB962C8B-B14F-4D97-AF65-F5344CB8AC3E}">
        <p14:creationId xmlns:p14="http://schemas.microsoft.com/office/powerpoint/2010/main" val="25721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4981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Чаще всего отравления лекарственными препаратами встречаются у детей </a:t>
            </a:r>
            <a:r>
              <a:rPr lang="ru-RU" sz="3200" dirty="0" smtClean="0">
                <a:solidFill>
                  <a:srgbClr val="C00000"/>
                </a:solidFill>
              </a:rPr>
              <a:t>1-7 лет </a:t>
            </a:r>
            <a:r>
              <a:rPr lang="ru-RU" sz="3200" dirty="0">
                <a:solidFill>
                  <a:srgbClr val="C00000"/>
                </a:solidFill>
              </a:rPr>
              <a:t>и у подростков (14—18 лет).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Наиболее часто лекарственные отравления у детей вызывают препараты, которые</a:t>
            </a:r>
          </a:p>
          <a:p>
            <a:r>
              <a:rPr lang="ru-RU" dirty="0" smtClean="0"/>
              <a:t>■ </a:t>
            </a:r>
            <a:r>
              <a:rPr lang="ru-RU" dirty="0"/>
              <a:t>наркотические анальгетики;</a:t>
            </a:r>
          </a:p>
          <a:p>
            <a:r>
              <a:rPr lang="ru-RU" dirty="0"/>
              <a:t>■ трициклические антидепрессанты;</a:t>
            </a:r>
          </a:p>
          <a:p>
            <a:r>
              <a:rPr lang="ru-RU" dirty="0"/>
              <a:t>■ </a:t>
            </a:r>
            <a:r>
              <a:rPr lang="ru-RU" dirty="0" err="1"/>
              <a:t>антигипертензивные</a:t>
            </a:r>
            <a:r>
              <a:rPr lang="ru-RU" dirty="0"/>
              <a:t> средства;</a:t>
            </a:r>
          </a:p>
          <a:p>
            <a:r>
              <a:rPr lang="ru-RU" dirty="0"/>
              <a:t>■ психотропные препараты (</a:t>
            </a:r>
            <a:r>
              <a:rPr lang="ru-RU" dirty="0" err="1"/>
              <a:t>бензодиазепины</a:t>
            </a:r>
            <a:r>
              <a:rPr lang="ru-RU" dirty="0"/>
              <a:t>);</a:t>
            </a:r>
          </a:p>
          <a:p>
            <a:r>
              <a:rPr lang="ru-RU" dirty="0"/>
              <a:t>■ </a:t>
            </a:r>
            <a:r>
              <a:rPr lang="ru-RU" dirty="0" err="1"/>
              <a:t>дигоксин</a:t>
            </a:r>
            <a:r>
              <a:rPr lang="ru-RU" dirty="0"/>
              <a:t>;</a:t>
            </a:r>
          </a:p>
          <a:p>
            <a:r>
              <a:rPr lang="ru-RU" dirty="0"/>
              <a:t>■ препараты железа;</a:t>
            </a:r>
          </a:p>
          <a:p>
            <a:r>
              <a:rPr lang="ru-RU" dirty="0"/>
              <a:t>■ парацетамол;</a:t>
            </a:r>
          </a:p>
          <a:p>
            <a:r>
              <a:rPr lang="ru-RU" dirty="0"/>
              <a:t>■ препараты калия;</a:t>
            </a:r>
          </a:p>
          <a:p>
            <a:r>
              <a:rPr lang="ru-RU" dirty="0"/>
              <a:t>■ противоаритмические препараты (хинин, </a:t>
            </a:r>
            <a:r>
              <a:rPr lang="ru-RU" dirty="0" err="1"/>
              <a:t>хинидин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613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Дозы антигистаминных препаратов у детей для парентерального введения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22034"/>
              </p:ext>
            </p:extLst>
          </p:nvPr>
        </p:nvGraphicFramePr>
        <p:xfrm>
          <a:off x="457200" y="1600200"/>
          <a:ext cx="8229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Хлоропирамин</a:t>
                      </a:r>
                      <a:r>
                        <a:rPr lang="ru-RU" dirty="0" smtClean="0"/>
                        <a:t> (2% раствор)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мес-1 год — 5 мг (0,25 мл). 1 год-6 лет — 10 мг (0,5 мл). Старше 6 лет — 10-20 мг (0,5-1,0 мл). Максимальная суточная доза — 2 мг/кг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Клемастин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0,0125 мг/кг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408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Ядовитые растения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r>
              <a:rPr lang="ru-RU" sz="6200" dirty="0"/>
              <a:t>Растения и лекарственные препараты с </a:t>
            </a:r>
            <a:r>
              <a:rPr lang="ru-RU" sz="6200" dirty="0" err="1"/>
              <a:t>атропиновым</a:t>
            </a:r>
            <a:r>
              <a:rPr lang="ru-RU" sz="6200" dirty="0"/>
              <a:t> действием:</a:t>
            </a:r>
          </a:p>
          <a:p>
            <a:endParaRPr lang="ru-RU" sz="6200" dirty="0"/>
          </a:p>
          <a:p>
            <a:r>
              <a:rPr lang="ru-RU" sz="6200" dirty="0"/>
              <a:t>– Белладонна, Красавка</a:t>
            </a:r>
          </a:p>
          <a:p>
            <a:endParaRPr lang="ru-RU" sz="6200" dirty="0"/>
          </a:p>
          <a:p>
            <a:r>
              <a:rPr lang="ru-RU" sz="6200" dirty="0"/>
              <a:t>– Дурман обыкновенный</a:t>
            </a:r>
          </a:p>
          <a:p>
            <a:endParaRPr lang="ru-RU" sz="6200" dirty="0"/>
          </a:p>
          <a:p>
            <a:r>
              <a:rPr lang="ru-RU" sz="6200" dirty="0"/>
              <a:t>– Белена черная</a:t>
            </a:r>
          </a:p>
          <a:p>
            <a:endParaRPr lang="ru-RU" sz="6200" dirty="0"/>
          </a:p>
          <a:p>
            <a:r>
              <a:rPr lang="ru-RU" sz="6200" dirty="0"/>
              <a:t>Пик отравлений наблюдается в августе – сентябре, в период созревания их плодов.</a:t>
            </a:r>
          </a:p>
          <a:p>
            <a:pPr marL="0" indent="0">
              <a:buNone/>
            </a:pPr>
            <a:endParaRPr lang="ru-RU" sz="6200" dirty="0"/>
          </a:p>
          <a:p>
            <a:r>
              <a:rPr lang="ru-RU" sz="6200" dirty="0"/>
              <a:t>Плоды Белладонны напоминают мелкие плоды черешни темно-синего цвета. Ядовиты все части этого растения.</a:t>
            </a:r>
          </a:p>
          <a:p>
            <a:endParaRPr lang="ru-RU" sz="6200" dirty="0"/>
          </a:p>
          <a:p>
            <a:r>
              <a:rPr lang="ru-RU" sz="6200" dirty="0"/>
              <a:t>У Дурмана обыкновенного белые цветы, дети их любят надувать, пока те не лопнут. Ядовиты все части Дурмана.</a:t>
            </a:r>
          </a:p>
          <a:p>
            <a:endParaRPr lang="ru-RU" sz="6200" dirty="0"/>
          </a:p>
          <a:p>
            <a:r>
              <a:rPr lang="ru-RU" sz="6200" dirty="0"/>
              <a:t>Корень Белены черной напоминает репу, дети по ошибке могут съесть корень. Ядовиты все части растения.</a:t>
            </a:r>
          </a:p>
          <a:p>
            <a:endParaRPr lang="ru-RU" sz="6200" dirty="0"/>
          </a:p>
          <a:p>
            <a:r>
              <a:rPr lang="ru-RU" sz="6200" dirty="0"/>
              <a:t>Эти растения токсичны, т.к. содержат алкалоиды: атропин, </a:t>
            </a:r>
            <a:r>
              <a:rPr lang="ru-RU" sz="6200" dirty="0" err="1"/>
              <a:t>скополамин</a:t>
            </a:r>
            <a:r>
              <a:rPr lang="ru-RU" sz="6200" dirty="0"/>
              <a:t> и </a:t>
            </a:r>
            <a:r>
              <a:rPr lang="ru-RU" sz="6200" dirty="0" err="1"/>
              <a:t>гиосцианин</a:t>
            </a:r>
            <a:r>
              <a:rPr lang="ru-RU" sz="6200" dirty="0"/>
              <a:t>. Хорошо всасываются из кишечника и через кожу ребенка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0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Отравление раствором атропина сульфата 0,1%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0,02 мг/кг – сухость во рту</a:t>
            </a:r>
          </a:p>
          <a:p>
            <a:r>
              <a:rPr lang="ru-RU" dirty="0" smtClean="0"/>
              <a:t>0,03 мг/кг – расширение зрачков</a:t>
            </a:r>
          </a:p>
          <a:p>
            <a:r>
              <a:rPr lang="ru-RU" dirty="0" smtClean="0"/>
              <a:t>0,1 мг/кг – нарушение ориентации</a:t>
            </a:r>
          </a:p>
          <a:p>
            <a:r>
              <a:rPr lang="ru-RU" dirty="0" smtClean="0"/>
              <a:t>Смертельная доза – 100мг (1,5мг/кг) – для детей до 3 месяцев может оказаться токсичной 1 капля 2% раствора, используемого в офтальмологии.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1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699" y="0"/>
            <a:ext cx="9252520" cy="9807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Клиника отравлений растениями, содержащими </a:t>
            </a:r>
            <a:r>
              <a:rPr lang="ru-RU" sz="3200" dirty="0" err="1" smtClean="0"/>
              <a:t>атропиноподобные</a:t>
            </a:r>
            <a:r>
              <a:rPr lang="ru-RU" sz="3200" dirty="0" smtClean="0"/>
              <a:t> вещества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396536" cy="6237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Первые </a:t>
            </a:r>
            <a:r>
              <a:rPr lang="ru-RU" dirty="0"/>
              <a:t>проявления через 10-20 мин после приема яда. В отличии от других отравлений, рвота при этих отравлениях наблюдается редко.</a:t>
            </a:r>
          </a:p>
          <a:p>
            <a:endParaRPr lang="ru-RU" dirty="0"/>
          </a:p>
          <a:p>
            <a:r>
              <a:rPr lang="ru-RU" dirty="0"/>
              <a:t>– первые жалобы – сухость во рту и горле ( снижение секреции слюны ), ощущение сильной жажды.</a:t>
            </a:r>
          </a:p>
          <a:p>
            <a:endParaRPr lang="ru-RU" dirty="0"/>
          </a:p>
          <a:p>
            <a:r>
              <a:rPr lang="ru-RU" dirty="0"/>
              <a:t>– расширение зрачков с нарушением ближнего зрения</a:t>
            </a:r>
          </a:p>
          <a:p>
            <a:endParaRPr lang="ru-RU" dirty="0"/>
          </a:p>
          <a:p>
            <a:r>
              <a:rPr lang="ru-RU" dirty="0"/>
              <a:t>– тахикардия,  </a:t>
            </a:r>
            <a:r>
              <a:rPr lang="ru-RU" dirty="0" smtClean="0"/>
              <a:t>пульс  </a:t>
            </a:r>
            <a:r>
              <a:rPr lang="ru-RU" dirty="0"/>
              <a:t>– 150-200 уд в мин</a:t>
            </a:r>
          </a:p>
          <a:p>
            <a:endParaRPr lang="ru-RU" dirty="0"/>
          </a:p>
          <a:p>
            <a:r>
              <a:rPr lang="ru-RU" dirty="0"/>
              <a:t>– Характерно диффузное покраснение кожи лица и- верхней части туловища, а у детей грудного возраста – покраснение всего тела, напоминает скарлатинозную сыпь</a:t>
            </a:r>
          </a:p>
          <a:p>
            <a:endParaRPr lang="ru-RU" dirty="0"/>
          </a:p>
          <a:p>
            <a:r>
              <a:rPr lang="ru-RU" dirty="0"/>
              <a:t>– часто повышается температура тела</a:t>
            </a:r>
          </a:p>
          <a:p>
            <a:endParaRPr lang="ru-RU" dirty="0"/>
          </a:p>
          <a:p>
            <a:r>
              <a:rPr lang="ru-RU" dirty="0"/>
              <a:t>– беспричинная эйфория, болтливость, «пьяная» походка</a:t>
            </a:r>
          </a:p>
          <a:p>
            <a:endParaRPr lang="ru-RU" dirty="0"/>
          </a:p>
          <a:p>
            <a:r>
              <a:rPr lang="ru-RU" dirty="0"/>
              <a:t>– возбуждение перерастает в галлюцинации</a:t>
            </a:r>
          </a:p>
          <a:p>
            <a:endParaRPr lang="ru-RU" dirty="0"/>
          </a:p>
          <a:p>
            <a:r>
              <a:rPr lang="ru-RU" dirty="0"/>
              <a:t>Если не погибнет в первые 24 часа, через 2-4 дня начинает выздоравливать</a:t>
            </a:r>
          </a:p>
          <a:p>
            <a:endParaRPr lang="ru-RU" dirty="0"/>
          </a:p>
          <a:p>
            <a:r>
              <a:rPr lang="ru-RU" dirty="0"/>
              <a:t>ошибочно можно принять за </a:t>
            </a:r>
            <a:r>
              <a:rPr lang="ru-RU" dirty="0" smtClean="0"/>
              <a:t> </a:t>
            </a:r>
            <a:r>
              <a:rPr lang="ru-RU" dirty="0"/>
              <a:t>энцефалит или </a:t>
            </a:r>
            <a:r>
              <a:rPr lang="ru-RU" dirty="0" smtClean="0"/>
              <a:t>психоз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0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отравлений растениями, содержащими </a:t>
            </a:r>
            <a:r>
              <a:rPr lang="ru-RU" dirty="0" err="1" smtClean="0"/>
              <a:t>атропиноподобные</a:t>
            </a:r>
            <a:r>
              <a:rPr lang="ru-RU" dirty="0" smtClean="0"/>
              <a:t>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396536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Зонд перед промыванием смазать парафином или растительным маслом из-за сухости слизистых. Желудок промыть 0,5% р-ром КМnO4 или в конце промывания ввести 100 мл 1% р-</a:t>
            </a:r>
            <a:r>
              <a:rPr lang="ru-RU" dirty="0" err="1" smtClean="0"/>
              <a:t>ра</a:t>
            </a:r>
            <a:r>
              <a:rPr lang="ru-RU" dirty="0" smtClean="0"/>
              <a:t> ТАНИНА, АУ, слабительное.</a:t>
            </a:r>
          </a:p>
          <a:p>
            <a:endParaRPr lang="ru-RU" dirty="0" smtClean="0"/>
          </a:p>
          <a:p>
            <a:r>
              <a:rPr lang="ru-RU" dirty="0" smtClean="0"/>
              <a:t>Форсированный диурез, как физиологическое противоядие – ПИЛОКАРПИН 1 </a:t>
            </a:r>
            <a:r>
              <a:rPr lang="ru-RU" dirty="0"/>
              <a:t>мг/кг </a:t>
            </a:r>
            <a:r>
              <a:rPr lang="ru-RU" dirty="0" smtClean="0"/>
              <a:t>п/к</a:t>
            </a:r>
          </a:p>
          <a:p>
            <a:r>
              <a:rPr lang="ru-RU" dirty="0" smtClean="0"/>
              <a:t>В коматозном состоянии и при возбуждении – эзерин  0,1% подкожно или в/в, </a:t>
            </a:r>
            <a:r>
              <a:rPr lang="ru-RU" dirty="0" err="1" smtClean="0"/>
              <a:t>прозерин</a:t>
            </a:r>
            <a:r>
              <a:rPr lang="ru-RU" dirty="0" smtClean="0"/>
              <a:t> 0,05% в дозе 0,1 мл/год жизни</a:t>
            </a:r>
          </a:p>
          <a:p>
            <a:r>
              <a:rPr lang="ru-RU" dirty="0" smtClean="0"/>
              <a:t>При возбуждении – </a:t>
            </a:r>
            <a:r>
              <a:rPr lang="ru-RU" dirty="0" err="1" smtClean="0"/>
              <a:t>аминазин</a:t>
            </a:r>
            <a:r>
              <a:rPr lang="ru-RU" dirty="0" smtClean="0"/>
              <a:t> 2,5% - 0,1мл/год жизни</a:t>
            </a:r>
          </a:p>
          <a:p>
            <a:r>
              <a:rPr lang="ru-RU" dirty="0" smtClean="0"/>
              <a:t>При судорогах – </a:t>
            </a:r>
            <a:r>
              <a:rPr lang="ru-RU" dirty="0" err="1" smtClean="0"/>
              <a:t>диазепам</a:t>
            </a:r>
            <a:r>
              <a:rPr lang="ru-RU" dirty="0" smtClean="0"/>
              <a:t> 2,5% по 1-1,5мг/кг в/в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Отравления ядами косточек фруктовых плодов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" y="1268760"/>
            <a:ext cx="9133656" cy="5589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Тяжелые </a:t>
            </a:r>
            <a:r>
              <a:rPr lang="ru-RU" dirty="0"/>
              <a:t>отравления в детском возрасте могут вызывать ядра косточек таких плодов как персик, абрикос, слива, черешня. </a:t>
            </a:r>
          </a:p>
          <a:p>
            <a:r>
              <a:rPr lang="ru-RU" dirty="0" smtClean="0"/>
              <a:t> </a:t>
            </a:r>
            <a:r>
              <a:rPr lang="ru-RU" dirty="0"/>
              <a:t>В ядрах косточек фруктовых плодов содержится гликозид </a:t>
            </a:r>
            <a:r>
              <a:rPr lang="ru-RU" dirty="0" err="1"/>
              <a:t>амигдалин</a:t>
            </a:r>
            <a:r>
              <a:rPr lang="ru-RU" dirty="0"/>
              <a:t>, превращающийся в желудке в синильную кислоту, глюкозу и </a:t>
            </a:r>
            <a:r>
              <a:rPr lang="ru-RU" dirty="0" err="1"/>
              <a:t>бензальдегид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Быстрое </a:t>
            </a:r>
            <a:r>
              <a:rPr lang="ru-RU" dirty="0"/>
              <a:t>поражение дыхательного центра приводит к параличу дыхания и смерти, которая при тяжелом отравлении наступает почти молниеносно. </a:t>
            </a:r>
            <a:endParaRPr lang="ru-RU" dirty="0" smtClean="0"/>
          </a:p>
          <a:p>
            <a:r>
              <a:rPr lang="ru-RU" dirty="0" smtClean="0"/>
              <a:t>В100 </a:t>
            </a:r>
            <a:r>
              <a:rPr lang="ru-RU" dirty="0"/>
              <a:t>г горького миндаля содержится 0,25г синильной кислоты, т.е. около 5 смертельных доз для взрослого человека, в 5-10 ядрах – смертельная доза для маленького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Отравление ядами косточек фруктовых плодов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ЛЕЧЕНИЕ:</a:t>
            </a:r>
          </a:p>
          <a:p>
            <a:endParaRPr lang="ru-RU" dirty="0"/>
          </a:p>
          <a:p>
            <a:r>
              <a:rPr lang="ru-RU" dirty="0"/>
              <a:t>Промывание желудка 1-5% р-ром ТИОСУЛЬФАТА НАТРИЯ или</a:t>
            </a:r>
          </a:p>
          <a:p>
            <a:endParaRPr lang="ru-RU" dirty="0"/>
          </a:p>
          <a:p>
            <a:r>
              <a:rPr lang="ru-RU" dirty="0"/>
              <a:t>0,5% р-ром ПЕРМАНГАНАТА КАЛИЯ в конце — активированный уголь; + солевые слабительные, форсирование диуреза При остановке дыхания – интубация трахеи и ИВЛ При падении АД – АДРЕНАЛИН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9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Антидоты при отравлениях цианидами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Метгемоглобинообразователи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азотисто-кислый натрий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амилнитрит</a:t>
            </a:r>
            <a:r>
              <a:rPr lang="ru-RU" dirty="0" smtClean="0"/>
              <a:t> и </a:t>
            </a:r>
            <a:r>
              <a:rPr lang="ru-RU" dirty="0" err="1" smtClean="0"/>
              <a:t>пропилнитрит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антициан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метиленовый синий</a:t>
            </a:r>
          </a:p>
          <a:p>
            <a:pPr marL="0" indent="0">
              <a:buNone/>
            </a:pPr>
            <a:r>
              <a:rPr lang="ru-RU" dirty="0" smtClean="0"/>
              <a:t>Комплексообразователи:</a:t>
            </a:r>
          </a:p>
          <a:p>
            <a:pPr marL="0" indent="0">
              <a:buNone/>
            </a:pPr>
            <a:r>
              <a:rPr lang="ru-RU" dirty="0" smtClean="0"/>
              <a:t>1.Тиосульфат натрия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Соеднинения</a:t>
            </a:r>
            <a:r>
              <a:rPr lang="ru-RU" dirty="0" smtClean="0"/>
              <a:t> кобальта</a:t>
            </a:r>
          </a:p>
          <a:p>
            <a:pPr marL="0" indent="0">
              <a:buNone/>
            </a:pPr>
            <a:r>
              <a:rPr lang="ru-RU" dirty="0" smtClean="0"/>
              <a:t>3.Гидроксокобаламин</a:t>
            </a:r>
          </a:p>
          <a:p>
            <a:pPr marL="0" indent="0">
              <a:buNone/>
            </a:pPr>
            <a:r>
              <a:rPr lang="ru-RU" dirty="0" smtClean="0"/>
              <a:t>4. 40% глюкоза внутривенно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Отравления ядами косточек фруктовых плодов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" y="1268760"/>
            <a:ext cx="9133656" cy="55892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КЛИНИКА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тошнота, рвота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очень сильные головные боли в области лба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•удушье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расширенные зрачки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ощущение смертельного страха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воздух и рвотные массы пахнут горьким миндалем.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гипоксия, цианоз     коллапс     судороги </a:t>
            </a:r>
            <a:r>
              <a:rPr lang="ru-RU" dirty="0" err="1"/>
              <a:t>гипоксемические</a:t>
            </a:r>
            <a:r>
              <a:rPr lang="ru-RU" dirty="0"/>
              <a:t> , снижение температуры тела, падение АД     смерть наступает в течении минут или часов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диагностика: – Специфический запах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наличие ядер в промывных водах</a:t>
            </a:r>
          </a:p>
        </p:txBody>
      </p:sp>
    </p:spTree>
    <p:extLst>
      <p:ext uri="{BB962C8B-B14F-4D97-AF65-F5344CB8AC3E}">
        <p14:creationId xmlns:p14="http://schemas.microsoft.com/office/powerpoint/2010/main" val="287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Ядовитые </a:t>
            </a:r>
            <a:r>
              <a:rPr lang="ru-RU" dirty="0" smtClean="0"/>
              <a:t>грибы (содержат </a:t>
            </a:r>
            <a:r>
              <a:rPr lang="ru-RU" dirty="0" err="1" smtClean="0"/>
              <a:t>фаллоидин</a:t>
            </a:r>
            <a:r>
              <a:rPr lang="ru-RU" dirty="0" smtClean="0"/>
              <a:t> с </a:t>
            </a:r>
            <a:r>
              <a:rPr lang="ru-RU" dirty="0" err="1" smtClean="0"/>
              <a:t>гепатотропным</a:t>
            </a:r>
            <a:r>
              <a:rPr lang="ru-RU" dirty="0" smtClean="0"/>
              <a:t> действием).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18457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10% всех пищевых </a:t>
            </a:r>
            <a:r>
              <a:rPr lang="ru-RU" dirty="0" smtClean="0"/>
              <a:t>отравлений</a:t>
            </a:r>
          </a:p>
          <a:p>
            <a:endParaRPr lang="ru-RU" dirty="0"/>
          </a:p>
          <a:p>
            <a:r>
              <a:rPr lang="ru-RU" dirty="0"/>
              <a:t>– бледная поганка, мухомор вонючий, мухомор зеленый Одного гриба достаточно, чтобы отравить несколько человек. Токсин термостабилен, поэтому опасны как жареные, так и вареные грибы.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5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Признаки отравления: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Общетоксические</a:t>
            </a:r>
          </a:p>
          <a:p>
            <a:r>
              <a:rPr lang="ru-RU" dirty="0" smtClean="0"/>
              <a:t>Специфические</a:t>
            </a:r>
          </a:p>
          <a:p>
            <a:r>
              <a:rPr lang="ru-RU" dirty="0" smtClean="0"/>
              <a:t>Симптомы осложнений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Клиника отравлений ядовитыми грибами (</a:t>
            </a:r>
            <a:r>
              <a:rPr lang="ru-RU" dirty="0" err="1" smtClean="0"/>
              <a:t>фаллоидин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Этот вид грибов особенно коварен. При других грибных отравлениях признаки расстройства ЖКТ проявляются через Уз -1 ч после употребления. Для этих грибов характерен латентный период от 6 до 24 ч, чаще 12 часов.</a:t>
            </a:r>
          </a:p>
          <a:p>
            <a:endParaRPr lang="ru-RU" dirty="0"/>
          </a:p>
          <a:p>
            <a:r>
              <a:rPr lang="ru-RU" dirty="0"/>
              <a:t>Протекает в две стадии:</a:t>
            </a:r>
          </a:p>
          <a:p>
            <a:endParaRPr lang="ru-RU" dirty="0"/>
          </a:p>
          <a:p>
            <a:r>
              <a:rPr lang="ru-RU" dirty="0"/>
              <a:t>1ст. Боль в животе, рвота, понос 1-2-3 дня;</a:t>
            </a:r>
          </a:p>
          <a:p>
            <a:endParaRPr lang="ru-RU" dirty="0"/>
          </a:p>
          <a:p>
            <a:r>
              <a:rPr lang="ru-RU" dirty="0"/>
              <a:t>Печень увеличивается и болезненна при пальпации</a:t>
            </a:r>
          </a:p>
          <a:p>
            <a:endParaRPr lang="ru-RU" dirty="0"/>
          </a:p>
          <a:p>
            <a:r>
              <a:rPr lang="ru-RU" dirty="0"/>
              <a:t>В тяжелых  случаях – токсический энтероколит с </a:t>
            </a:r>
            <a:r>
              <a:rPr lang="ru-RU" dirty="0" err="1"/>
              <a:t>эксикозом</a:t>
            </a:r>
            <a:r>
              <a:rPr lang="ru-RU" dirty="0"/>
              <a:t> и коллапсом.  1-2 дня — мнимое улучшение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Клиника отравлений ядовитыми грибами (</a:t>
            </a:r>
            <a:r>
              <a:rPr lang="ru-RU" dirty="0" err="1" smtClean="0"/>
              <a:t>фаллоидин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2ст. - появляется </a:t>
            </a:r>
            <a:r>
              <a:rPr lang="ru-RU" dirty="0"/>
              <a:t>желтуха, повышаются </a:t>
            </a:r>
            <a:r>
              <a:rPr lang="ru-RU" dirty="0" err="1"/>
              <a:t>трансаминазы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Поражаются почки </a:t>
            </a:r>
            <a:r>
              <a:rPr lang="ru-RU" dirty="0"/>
              <a:t>( </a:t>
            </a:r>
            <a:r>
              <a:rPr lang="ru-RU" dirty="0" err="1"/>
              <a:t>олигурия</a:t>
            </a:r>
            <a:r>
              <a:rPr lang="ru-RU" dirty="0"/>
              <a:t>, протеинурия, азотемия )</a:t>
            </a:r>
          </a:p>
          <a:p>
            <a:endParaRPr lang="ru-RU" dirty="0"/>
          </a:p>
          <a:p>
            <a:r>
              <a:rPr lang="ru-RU" dirty="0"/>
              <a:t>Погибает при потере сознания, судорогах.</a:t>
            </a:r>
          </a:p>
        </p:txBody>
      </p:sp>
    </p:spTree>
    <p:extLst>
      <p:ext uri="{BB962C8B-B14F-4D97-AF65-F5344CB8AC3E}">
        <p14:creationId xmlns:p14="http://schemas.microsoft.com/office/powerpoint/2010/main" val="30392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отравлений грибами, содержащими </a:t>
            </a:r>
            <a:r>
              <a:rPr lang="ru-RU" dirty="0" err="1" smtClean="0"/>
              <a:t>фаллоидин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отравлении грибами все пострадавшие подлежат госпитализации.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Прогноз </a:t>
            </a:r>
            <a:r>
              <a:rPr lang="ru-RU" dirty="0"/>
              <a:t>неблагоприятный: 30-50% у взрослых, 50-100% </a:t>
            </a:r>
            <a:r>
              <a:rPr lang="ru-RU" dirty="0" smtClean="0"/>
              <a:t>– у детей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момент обращения за мед помощью промывание бесполезно, т.к. прошло более 6 часов с момента употребления грибов.</a:t>
            </a:r>
          </a:p>
          <a:p>
            <a:endParaRPr lang="ru-RU" dirty="0"/>
          </a:p>
          <a:p>
            <a:r>
              <a:rPr lang="ru-RU" dirty="0"/>
              <a:t>Если неизвестно какие грибы ребенок съел, тогда срочно промыть желудок. Дают АУ, слабительное. Если уже появился профузный понос, слабительное не дают.  </a:t>
            </a:r>
          </a:p>
          <a:p>
            <a:endParaRPr lang="ru-RU" dirty="0"/>
          </a:p>
          <a:p>
            <a:r>
              <a:rPr lang="ru-RU" dirty="0"/>
              <a:t>Специфического противоядия нет.</a:t>
            </a:r>
          </a:p>
          <a:p>
            <a:endParaRPr lang="ru-RU" dirty="0"/>
          </a:p>
          <a:p>
            <a:r>
              <a:rPr lang="ru-RU" dirty="0"/>
              <a:t>Если развилась тяжелая дистрофия печени, методы </a:t>
            </a:r>
            <a:r>
              <a:rPr lang="ru-RU" dirty="0" err="1"/>
              <a:t>дезинтоксикации</a:t>
            </a:r>
            <a:r>
              <a:rPr lang="ru-RU" dirty="0"/>
              <a:t> малоэффективны.</a:t>
            </a:r>
          </a:p>
        </p:txBody>
      </p:sp>
    </p:spTree>
    <p:extLst>
      <p:ext uri="{BB962C8B-B14F-4D97-AF65-F5344CB8AC3E}">
        <p14:creationId xmlns:p14="http://schemas.microsoft.com/office/powerpoint/2010/main" val="12051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Грибы с </a:t>
            </a:r>
            <a:r>
              <a:rPr lang="ru-RU" dirty="0" err="1"/>
              <a:t>нейротропным</a:t>
            </a:r>
            <a:r>
              <a:rPr lang="ru-RU" dirty="0"/>
              <a:t> действием (содержат алкалоид </a:t>
            </a:r>
            <a:r>
              <a:rPr lang="ru-RU" dirty="0" smtClean="0"/>
              <a:t>мускарин)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Красный мухомор, </a:t>
            </a:r>
            <a:r>
              <a:rPr lang="ru-RU" dirty="0" err="1"/>
              <a:t>пангерный</a:t>
            </a:r>
            <a:r>
              <a:rPr lang="ru-RU" dirty="0"/>
              <a:t> мухомор.</a:t>
            </a:r>
          </a:p>
          <a:p>
            <a:endParaRPr lang="ru-RU" dirty="0"/>
          </a:p>
          <a:p>
            <a:r>
              <a:rPr lang="ru-RU" dirty="0"/>
              <a:t>Отравления этими грибами редки.</a:t>
            </a:r>
          </a:p>
          <a:p>
            <a:endParaRPr lang="ru-RU" dirty="0"/>
          </a:p>
          <a:p>
            <a:r>
              <a:rPr lang="ru-RU" dirty="0"/>
              <a:t>Характерно: – жар, потливость, слюнотечение, рвота, понос, боли в животе, брадикардия, зрачки сужены, м/б галлюцинации, судороги, тахикардия и расширенные зрачки. Прогноз благоприятный, Летальные случаи редки.</a:t>
            </a:r>
          </a:p>
          <a:p>
            <a:endParaRPr lang="ru-RU" dirty="0"/>
          </a:p>
          <a:p>
            <a:r>
              <a:rPr lang="ru-RU" dirty="0"/>
              <a:t>ЛЕЧЕНИЕ ОТРАВЛЕНИЯ:</a:t>
            </a:r>
          </a:p>
          <a:p>
            <a:endParaRPr lang="ru-RU" dirty="0"/>
          </a:p>
          <a:p>
            <a:r>
              <a:rPr lang="ru-RU" dirty="0"/>
              <a:t>Промывание желудка, АУ, слабительное.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26378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Грибы с местным действием.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Сатанинский </a:t>
            </a:r>
            <a:r>
              <a:rPr lang="ru-RU" dirty="0"/>
              <a:t>гриб, ядовитая сыроежка, отравления наиболее часты, некоторые виды съедобных грибов могут вызывать синдром ЖК раздражения, если гриб старый или несвежий</a:t>
            </a:r>
          </a:p>
          <a:p>
            <a:endParaRPr lang="ru-RU" dirty="0"/>
          </a:p>
          <a:p>
            <a:r>
              <a:rPr lang="ru-RU" dirty="0"/>
              <a:t>Содержат </a:t>
            </a:r>
            <a:r>
              <a:rPr lang="ru-RU" dirty="0" err="1"/>
              <a:t>резиноидные</a:t>
            </a:r>
            <a:r>
              <a:rPr lang="ru-RU" dirty="0"/>
              <a:t> в-</a:t>
            </a:r>
            <a:r>
              <a:rPr lang="ru-RU" dirty="0" err="1"/>
              <a:t>ва</a:t>
            </a:r>
            <a:r>
              <a:rPr lang="ru-RU" dirty="0"/>
              <a:t>, раздражающие слизистую ЖКТ.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КЛИНИКА:</a:t>
            </a:r>
          </a:p>
          <a:p>
            <a:endParaRPr lang="ru-RU" dirty="0"/>
          </a:p>
          <a:p>
            <a:r>
              <a:rPr lang="ru-RU" dirty="0"/>
              <a:t>Латентный период 0,2-2 часа</a:t>
            </a:r>
          </a:p>
          <a:p>
            <a:endParaRPr lang="ru-RU" dirty="0"/>
          </a:p>
          <a:p>
            <a:r>
              <a:rPr lang="ru-RU" dirty="0"/>
              <a:t>-боль в животе, тошнота, рвота, понос, м/б повышение температуры, слабость, коллапс при сильном обезвоживаний организма. Все жалобы и явления прекращаются через </a:t>
            </a:r>
            <a:r>
              <a:rPr lang="ru-RU" dirty="0" smtClean="0"/>
              <a:t>несколько </a:t>
            </a:r>
            <a:r>
              <a:rPr lang="ru-RU" dirty="0"/>
              <a:t>часов или </a:t>
            </a:r>
            <a:r>
              <a:rPr lang="ru-RU" dirty="0" smtClean="0"/>
              <a:t>1-2дня</a:t>
            </a:r>
          </a:p>
          <a:p>
            <a:r>
              <a:rPr lang="ru-RU" dirty="0"/>
              <a:t>ЛЕЧЕНИЕ ОТРАВЛЕНИЯ:</a:t>
            </a:r>
          </a:p>
          <a:p>
            <a:endParaRPr lang="ru-RU" dirty="0"/>
          </a:p>
          <a:p>
            <a:r>
              <a:rPr lang="ru-RU" dirty="0"/>
              <a:t>Промывание желудка, уголь, слабительное, в/в капельница при, обезвоживании.</a:t>
            </a:r>
          </a:p>
        </p:txBody>
      </p:sp>
    </p:spTree>
    <p:extLst>
      <p:ext uri="{BB962C8B-B14F-4D97-AF65-F5344CB8AC3E}">
        <p14:creationId xmlns:p14="http://schemas.microsoft.com/office/powerpoint/2010/main" val="31757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defaultуу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29600" cy="5691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5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5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7200" b="1" smtClean="0">
                <a:solidFill>
                  <a:srgbClr val="FFFFFF"/>
                </a:solidFill>
                <a:latin typeface="Arial Black" pitchFamily="34" charset="0"/>
              </a:rPr>
              <a:t>Отравление угарным газом</a:t>
            </a:r>
          </a:p>
        </p:txBody>
      </p:sp>
    </p:spTree>
    <p:extLst>
      <p:ext uri="{BB962C8B-B14F-4D97-AF65-F5344CB8AC3E}">
        <p14:creationId xmlns:p14="http://schemas.microsoft.com/office/powerpoint/2010/main" val="336799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9688"/>
            <a:ext cx="9324975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9324975" cy="578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Угарный газ (УГ) не имеет ни цвета, ни вкуса, ни запаха в связи с этим риск отравления угарным газом значительно возрастает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УГ образуется во время неполного сгорания различных веществ содержащих углерод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УГ газ является токсичным компонентом выхлопных газов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Чаще всего отравление угарным газом возникает из-за неправильного использования печей или котлов</a:t>
            </a:r>
          </a:p>
        </p:txBody>
      </p:sp>
      <p:pic>
        <p:nvPicPr>
          <p:cNvPr id="60420" name="Picture 8" descr="defaultуууууууууууууууу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429250"/>
            <a:ext cx="2087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9" descr="defaulугарный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29250"/>
            <a:ext cx="20875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4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</a:rPr>
              <a:t>Отравлению чаще подвергаются спящие люди, дети, оставленные без присмотра, люди,  находящиеся в состоянии алкогольного или 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   наркотического опьянения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</a:rPr>
              <a:t>Часто отравление угарным газом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Wingdings 2" pitchFamily="18" charset="2"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     происходит во время пожара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43" name="Picture 4" descr="defaultууууу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23749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2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9648825" cy="981076"/>
          </a:xfrm>
          <a:solidFill>
            <a:srgbClr val="9999FF"/>
          </a:solidFill>
        </p:spPr>
        <p:txBody>
          <a:bodyPr/>
          <a:lstStyle/>
          <a:p>
            <a:pPr eaLnBrk="1" hangingPunct="1"/>
            <a:r>
              <a:rPr lang="ru-RU" sz="5600" b="1" u="sng" smtClean="0">
                <a:solidFill>
                  <a:srgbClr val="FFFF00"/>
                </a:solidFill>
                <a:latin typeface="Arial Black" pitchFamily="34" charset="0"/>
              </a:rPr>
              <a:t>Клиническая картина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87338" y="836613"/>
            <a:ext cx="9431338" cy="6235700"/>
          </a:xfrm>
          <a:solidFill>
            <a:srgbClr val="663300"/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При попадании в организм человека, угарный или      бытовой  газ заменяют кислород  в крови и вызывают удушение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Симптомы и признаки отравления угарным газом и бытовым газом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Тупая головная боль, наиболее ранний симптом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Головокружение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Рвота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Боли в груди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Спутанность сознания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Раздражительность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Нарушение координации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Потеря сознания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Ярко красная или синюшная окраска кожи пострадавшего</a:t>
            </a:r>
          </a:p>
        </p:txBody>
      </p:sp>
      <p:pic>
        <p:nvPicPr>
          <p:cNvPr id="62469" name="Picture 6" descr="defauугар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00313"/>
            <a:ext cx="26638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6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u="sng" dirty="0" smtClean="0">
                <a:solidFill>
                  <a:srgbClr val="FF0000"/>
                </a:solidFill>
                <a:latin typeface="Arial Black" pitchFamily="34" charset="0"/>
              </a:rPr>
              <a:t>Неотложные мероприятия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60213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Пострадавший немедленно удаляется из зараженной зоны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случае пожара необходимо обследование в отношении возможного ингаляционного ожога дыхательных путей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Проводят ревизию верхних дыхательных путей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угнетении дыхания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оксигенация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100% 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развитии отека легких - интубация трахеи и ИВЛ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Вдыхание нашатырного спирта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63492" name="Picture 5" descr="defauугар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25"/>
            <a:ext cx="21605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defaultууу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187483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50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Общетоксические признаки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Гастроэнтероколит</a:t>
            </a:r>
            <a:endParaRPr lang="ru-RU" dirty="0" smtClean="0"/>
          </a:p>
          <a:p>
            <a:r>
              <a:rPr lang="ru-RU" dirty="0" smtClean="0"/>
              <a:t>Энцефалопатия (возбуждение/угнетение сознания, судороги)</a:t>
            </a:r>
          </a:p>
          <a:p>
            <a:r>
              <a:rPr lang="ru-RU" dirty="0" smtClean="0"/>
              <a:t>Изменения со стороны сердечно-сосудистой системы (ЧСС и АД)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9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8642350" cy="6669087"/>
          </a:xfrm>
        </p:spPr>
        <p:txBody>
          <a:bodyPr/>
          <a:lstStyle/>
          <a:p>
            <a:pPr eaLnBrk="1" hangingPunct="1"/>
            <a:endParaRPr lang="ru-RU" sz="2700" b="1" smtClean="0"/>
          </a:p>
          <a:p>
            <a:pPr eaLnBrk="1" hangingPunct="1"/>
            <a:r>
              <a:rPr lang="ru-RU" b="1" smtClean="0"/>
              <a:t>Провести ЭКГ - обследование и рентгенографию грудной клетки </a:t>
            </a:r>
          </a:p>
          <a:p>
            <a:pPr eaLnBrk="1" hangingPunct="1"/>
            <a:r>
              <a:rPr lang="ru-RU" b="1" smtClean="0"/>
              <a:t>Гидрокарбонат натрия под контролем параметров кислотно-основного состояния</a:t>
            </a:r>
          </a:p>
          <a:p>
            <a:pPr eaLnBrk="1" hangingPunct="1"/>
            <a:r>
              <a:rPr lang="ru-RU" b="1" smtClean="0"/>
              <a:t>При отравлении СО целесообразно применение инфузий перфторуглеродных соединений с газотранспортной функцией (Перфторан)</a:t>
            </a:r>
          </a:p>
        </p:txBody>
      </p:sp>
      <p:pic>
        <p:nvPicPr>
          <p:cNvPr id="64515" name="Picture 4" descr="ANd9GcT6z_dpzvPJVLBsLB32lNLBmvWnxtjIPlCVeqLfqRXtYLhtr8Bm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68863"/>
            <a:ext cx="23495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7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381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Показания к госпитализации в стационар у детей с любыми острыми отравлениями.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Отравления </a:t>
            </a:r>
            <a:r>
              <a:rPr lang="ru-RU" dirty="0"/>
              <a:t>любыми лекарственными препаратами.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Угнетение </a:t>
            </a:r>
            <a:r>
              <a:rPr lang="ru-RU" dirty="0"/>
              <a:t>сознания любой степени тяжести.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Расстройства </a:t>
            </a:r>
            <a:r>
              <a:rPr lang="ru-RU" dirty="0"/>
              <a:t>гемодинамики и дыхания.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Суицидальные </a:t>
            </a:r>
            <a:r>
              <a:rPr lang="ru-RU" dirty="0"/>
              <a:t>попытки.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Подозрение </a:t>
            </a:r>
            <a:r>
              <a:rPr lang="ru-RU" dirty="0"/>
              <a:t>на ожог дыхательных путей, пищевода и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41767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6171</Words>
  <Application>Microsoft Office PowerPoint</Application>
  <PresentationFormat>Экран (4:3)</PresentationFormat>
  <Paragraphs>908</Paragraphs>
  <Slides>91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Тема Office</vt:lpstr>
      <vt:lpstr>Отравления у детей на этапе догоспитальной помощи</vt:lpstr>
      <vt:lpstr>Презентация PowerPoint</vt:lpstr>
      <vt:lpstr>Презентация PowerPoint</vt:lpstr>
      <vt:lpstr>Классификация отравлений</vt:lpstr>
      <vt:lpstr>Презентация PowerPoint</vt:lpstr>
      <vt:lpstr>Презентация PowerPoint</vt:lpstr>
      <vt:lpstr>Чаще всего отравления лекарственными препаратами встречаются у детей 1-7 лет и у подростков (14—18 лет). </vt:lpstr>
      <vt:lpstr>Признаки отравления:</vt:lpstr>
      <vt:lpstr>Общетоксические признаки</vt:lpstr>
      <vt:lpstr>Диагностика = 5 комплексов</vt:lpstr>
      <vt:lpstr>Диагностика=5 комплексов</vt:lpstr>
      <vt:lpstr>Диагностика острых отравлений у детей на догоспитальном этапе основывается на четырех ключевых моментах. </vt:lpstr>
      <vt:lpstr>Общие подходы неотложной помощи</vt:lpstr>
      <vt:lpstr>Презентация PowerPoint</vt:lpstr>
      <vt:lpstr>Антидоты при ингаляционном отравлении летучими веществами</vt:lpstr>
      <vt:lpstr>Презентация PowerPoint</vt:lpstr>
      <vt:lpstr>Наиболее часто лекарственные отравления у детей (возраст 1-6 лет и подростки)  вызывают препараты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Патогномоничные симптомы отравлений</vt:lpstr>
      <vt:lpstr>Патогномоничные симптомы отравлений</vt:lpstr>
      <vt:lpstr>Презентация PowerPoint</vt:lpstr>
      <vt:lpstr>Психотропные яды</vt:lpstr>
      <vt:lpstr>Кардиотропные яды</vt:lpstr>
      <vt:lpstr>Гепатотропные яды</vt:lpstr>
      <vt:lpstr>Нефротропные яды</vt:lpstr>
      <vt:lpstr>Яды ЖКТ</vt:lpstr>
      <vt:lpstr>Кровяные яды</vt:lpstr>
      <vt:lpstr> Яды, действующие на органы дыхания и слизистые оболочки</vt:lpstr>
      <vt:lpstr>Что такое «ДОЗА»?</vt:lpstr>
      <vt:lpstr>Процесс любого отравления делится  на 4 периода</vt:lpstr>
      <vt:lpstr> Токсический отёк лёгких возникает при ожогах верхних дыхательных  путей</vt:lpstr>
      <vt:lpstr>Сердечно-сосудистая недостаточность</vt:lpstr>
      <vt:lpstr>Психоневрологические расстройства</vt:lpstr>
      <vt:lpstr>Судорожный синдром</vt:lpstr>
      <vt:lpstr>Поражение почек (токсическая нефропатия)</vt:lpstr>
      <vt:lpstr> Поражение печени  (токсическая гепатопатия)</vt:lpstr>
      <vt:lpstr>На догоспитальном этапе лечение проводят по четырем основным направлениям: </vt:lpstr>
      <vt:lpstr>1. Коррекция витальных нарушений  </vt:lpstr>
      <vt:lpstr>2. Мероприятия по удалению невсосавшегося яда </vt:lpstr>
      <vt:lpstr>2. Мероприятия по удалению невсосавшегося яда </vt:lpstr>
      <vt:lpstr>Промывание желудка </vt:lpstr>
      <vt:lpstr>Презентация PowerPoint</vt:lpstr>
      <vt:lpstr>Методика зондирования желудка </vt:lpstr>
      <vt:lpstr>Презентация PowerPoint</vt:lpstr>
      <vt:lpstr>Презентация PowerPoint</vt:lpstr>
      <vt:lpstr>Активность активированного угля как универсального антидота</vt:lpstr>
      <vt:lpstr>3. Мероприятия по удалению всосавшегося яда </vt:lpstr>
      <vt:lpstr>Специфическая терапия отравлений (антидоты) </vt:lpstr>
      <vt:lpstr>Специфическая терапия отравлений (антидоты) </vt:lpstr>
      <vt:lpstr>Специфическая терапия отравлений (антидоты) </vt:lpstr>
      <vt:lpstr>Отравления органическими кислотами </vt:lpstr>
      <vt:lpstr>Отравления органическими кислотами</vt:lpstr>
      <vt:lpstr>Отравления едкими щелочами </vt:lpstr>
      <vt:lpstr>Отравление едкими щелочами (продолжение) </vt:lpstr>
      <vt:lpstr>Отравление перманганатом калия </vt:lpstr>
      <vt:lpstr>Отравление перманганатом калия (продолжение)</vt:lpstr>
      <vt:lpstr>Доза аскорбиновой кислоты в зависимости от возраста</vt:lpstr>
      <vt:lpstr>Отравление нафазолином </vt:lpstr>
      <vt:lpstr>Отравление парацетамолом</vt:lpstr>
      <vt:lpstr>Отравление парацетамолом (продолжение)</vt:lpstr>
      <vt:lpstr>Отравление ядом змей (укус гадюки) </vt:lpstr>
      <vt:lpstr>Дозы антигистаминных препаратов у детей для парентерального введения </vt:lpstr>
      <vt:lpstr>Ядовитые растения</vt:lpstr>
      <vt:lpstr>Отравление раствором атропина сульфата 0,1%</vt:lpstr>
      <vt:lpstr>Клиника отравлений растениями, содержащими атропиноподобные вещества</vt:lpstr>
      <vt:lpstr>Лечение отравлений растениями, содержащими атропиноподобные вещества</vt:lpstr>
      <vt:lpstr>Отравления ядами косточек фруктовых плодов </vt:lpstr>
      <vt:lpstr>Отравление ядами косточек фруктовых плодов</vt:lpstr>
      <vt:lpstr>Антидоты при отравлениях цианидами</vt:lpstr>
      <vt:lpstr>Отравления ядами косточек фруктовых плодов </vt:lpstr>
      <vt:lpstr>Ядовитые грибы (содержат фаллоидин с гепатотропным действием). </vt:lpstr>
      <vt:lpstr>Клиника отравлений ядовитыми грибами (фаллоидин). </vt:lpstr>
      <vt:lpstr>Клиника отравлений ядовитыми грибами (фаллоидин). </vt:lpstr>
      <vt:lpstr>Лечение отравлений грибами, содержащими фаллоидин</vt:lpstr>
      <vt:lpstr>Грибы с нейротропным действием (содержат алкалоид мускарин)</vt:lpstr>
      <vt:lpstr>Грибы с местным действием. </vt:lpstr>
      <vt:lpstr>Презентация PowerPoint</vt:lpstr>
      <vt:lpstr>Презентация PowerPoint</vt:lpstr>
      <vt:lpstr>Презентация PowerPoint</vt:lpstr>
      <vt:lpstr>Клиническая картина</vt:lpstr>
      <vt:lpstr>Неотложные мероприятия</vt:lpstr>
      <vt:lpstr>Презентация PowerPoint</vt:lpstr>
      <vt:lpstr>Показания к госпитализации в стационар у детей с любыми острыми отравлениями.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2019-09-30T08:49:35Z</dcterms:created>
  <dcterms:modified xsi:type="dcterms:W3CDTF">2020-03-17T10:09:31Z</dcterms:modified>
</cp:coreProperties>
</file>